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notesSlides/notesSlide2.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3.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7" r:id="rId1"/>
  </p:sldMasterIdLst>
  <p:notesMasterIdLst>
    <p:notesMasterId r:id="rId33"/>
  </p:notesMasterIdLst>
  <p:sldIdLst>
    <p:sldId id="256" r:id="rId2"/>
    <p:sldId id="257" r:id="rId3"/>
    <p:sldId id="258" r:id="rId4"/>
    <p:sldId id="310" r:id="rId5"/>
    <p:sldId id="309" r:id="rId6"/>
    <p:sldId id="296" r:id="rId7"/>
    <p:sldId id="259" r:id="rId8"/>
    <p:sldId id="261" r:id="rId9"/>
    <p:sldId id="270" r:id="rId10"/>
    <p:sldId id="272" r:id="rId11"/>
    <p:sldId id="264" r:id="rId12"/>
    <p:sldId id="293" r:id="rId13"/>
    <p:sldId id="311" r:id="rId14"/>
    <p:sldId id="312" r:id="rId15"/>
    <p:sldId id="314" r:id="rId16"/>
    <p:sldId id="313" r:id="rId17"/>
    <p:sldId id="315" r:id="rId18"/>
    <p:sldId id="316" r:id="rId19"/>
    <p:sldId id="317" r:id="rId20"/>
    <p:sldId id="318" r:id="rId21"/>
    <p:sldId id="319" r:id="rId22"/>
    <p:sldId id="320" r:id="rId23"/>
    <p:sldId id="321" r:id="rId24"/>
    <p:sldId id="322" r:id="rId25"/>
    <p:sldId id="324" r:id="rId26"/>
    <p:sldId id="327" r:id="rId27"/>
    <p:sldId id="323" r:id="rId28"/>
    <p:sldId id="265" r:id="rId29"/>
    <p:sldId id="325" r:id="rId30"/>
    <p:sldId id="326" r:id="rId31"/>
    <p:sldId id="26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pos="3840" userDrawn="1">
          <p15:clr>
            <a:srgbClr val="A4A3A4"/>
          </p15:clr>
        </p15:guide>
        <p15:guide id="2" orient="horz" pos="21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0" d="100"/>
          <a:sy n="80" d="100"/>
        </p:scale>
        <p:origin x="-754" y="-158"/>
      </p:cViewPr>
      <p:guideLst>
        <p:guide orient="horz" pos="213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3.xml.rels><?xml version="1.0" encoding="UTF-8" standalone="yes"?>
<Relationships xmlns="http://schemas.openxmlformats.org/package/2006/relationships"><Relationship Id="rId1" Type="http://schemas.openxmlformats.org/officeDocument/2006/relationships/oleObject" Target="file:///C:\Users\rkorchag\Desktop\Material%20for%20Presentation.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rkorchag\Desktop\Material%20for%20Presentation.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rkorchag\Desktop\Material%20for%20Presentation.xlsx" TargetMode="Externa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7.xml.rels><?xml version="1.0" encoding="UTF-8" standalone="yes"?>
<Relationships xmlns="http://schemas.openxmlformats.org/package/2006/relationships"><Relationship Id="rId1" Type="http://schemas.openxmlformats.org/officeDocument/2006/relationships/oleObject" Target="file:///C:\Users\rkorchag\Desktop\Misery%20Index%20for%20Egor\NEW%20Misery%20Index%20by%20School%20Districts%20Ventura%20County%20(1).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rkorchag\Desktop\Material%20for%20Presentation.xlsx" TargetMode="Externa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7"/>
    </mc:Choice>
    <mc:Fallback>
      <c:style val="37"/>
    </mc:Fallback>
  </mc:AlternateContent>
  <c:chart>
    <c:title>
      <c:tx>
        <c:rich>
          <a:bodyPr/>
          <a:lstStyle/>
          <a:p>
            <a:pPr>
              <a:defRPr/>
            </a:pPr>
            <a:r>
              <a:rPr lang="en-US" dirty="0"/>
              <a:t>Hourly Wage Required to Afford 2 Bedroom Apartment in Ventura County, California, United States, 2011 - 2015</a:t>
            </a:r>
          </a:p>
        </c:rich>
      </c:tx>
      <c:layout/>
      <c:overlay val="0"/>
    </c:title>
    <c:autoTitleDeleted val="0"/>
    <c:plotArea>
      <c:layout/>
      <c:barChart>
        <c:barDir val="col"/>
        <c:grouping val="clustered"/>
        <c:varyColors val="0"/>
        <c:ser>
          <c:idx val="0"/>
          <c:order val="0"/>
          <c:tx>
            <c:strRef>
              <c:f>'Housing Affordability'!$A$4</c:f>
              <c:strCache>
                <c:ptCount val="1"/>
                <c:pt idx="0">
                  <c:v>Ventura County</c:v>
                </c:pt>
              </c:strCache>
            </c:strRef>
          </c:tx>
          <c:invertIfNegative val="0"/>
          <c:dLbls>
            <c:dLblPos val="outEnd"/>
            <c:showLegendKey val="0"/>
            <c:showVal val="1"/>
            <c:showCatName val="0"/>
            <c:showSerName val="0"/>
            <c:showPercent val="0"/>
            <c:showBubbleSize val="0"/>
            <c:showLeaderLines val="0"/>
          </c:dLbls>
          <c:cat>
            <c:numRef>
              <c:f>'Housing Affordability'!$B$3:$F$3</c:f>
              <c:numCache>
                <c:formatCode>General</c:formatCode>
                <c:ptCount val="5"/>
                <c:pt idx="0">
                  <c:v>2011</c:v>
                </c:pt>
                <c:pt idx="1">
                  <c:v>2012</c:v>
                </c:pt>
                <c:pt idx="2">
                  <c:v>2013</c:v>
                </c:pt>
                <c:pt idx="3">
                  <c:v>2014</c:v>
                </c:pt>
                <c:pt idx="4">
                  <c:v>2015</c:v>
                </c:pt>
              </c:numCache>
            </c:numRef>
          </c:cat>
          <c:val>
            <c:numRef>
              <c:f>'Housing Affordability'!$B$4:$F$4</c:f>
              <c:numCache>
                <c:formatCode>_("$"* #,##0.00_);_("$"* \(#,##0.00\);_("$"* "-"??_);_(@_)</c:formatCode>
                <c:ptCount val="5"/>
                <c:pt idx="0">
                  <c:v>29.37</c:v>
                </c:pt>
                <c:pt idx="1">
                  <c:v>27.62</c:v>
                </c:pt>
                <c:pt idx="2">
                  <c:v>28.83</c:v>
                </c:pt>
                <c:pt idx="3">
                  <c:v>28.44</c:v>
                </c:pt>
                <c:pt idx="4">
                  <c:v>29.9</c:v>
                </c:pt>
              </c:numCache>
            </c:numRef>
          </c:val>
        </c:ser>
        <c:ser>
          <c:idx val="1"/>
          <c:order val="1"/>
          <c:tx>
            <c:strRef>
              <c:f>'Housing Affordability'!$A$5</c:f>
              <c:strCache>
                <c:ptCount val="1"/>
                <c:pt idx="0">
                  <c:v>California</c:v>
                </c:pt>
              </c:strCache>
            </c:strRef>
          </c:tx>
          <c:invertIfNegative val="0"/>
          <c:dLbls>
            <c:dLblPos val="outEnd"/>
            <c:showLegendKey val="0"/>
            <c:showVal val="1"/>
            <c:showCatName val="0"/>
            <c:showSerName val="0"/>
            <c:showPercent val="0"/>
            <c:showBubbleSize val="0"/>
            <c:showLeaderLines val="0"/>
          </c:dLbls>
          <c:cat>
            <c:numRef>
              <c:f>'Housing Affordability'!$B$3:$F$3</c:f>
              <c:numCache>
                <c:formatCode>General</c:formatCode>
                <c:ptCount val="5"/>
                <c:pt idx="0">
                  <c:v>2011</c:v>
                </c:pt>
                <c:pt idx="1">
                  <c:v>2012</c:v>
                </c:pt>
                <c:pt idx="2">
                  <c:v>2013</c:v>
                </c:pt>
                <c:pt idx="3">
                  <c:v>2014</c:v>
                </c:pt>
                <c:pt idx="4">
                  <c:v>2015</c:v>
                </c:pt>
              </c:numCache>
            </c:numRef>
          </c:cat>
          <c:val>
            <c:numRef>
              <c:f>'Housing Affordability'!$B$5:$F$5</c:f>
              <c:numCache>
                <c:formatCode>_("$"* #,##0.00_);_("$"* \(#,##0.00\);_("$"* "-"??_);_(@_)</c:formatCode>
                <c:ptCount val="5"/>
                <c:pt idx="0">
                  <c:v>26.17</c:v>
                </c:pt>
                <c:pt idx="1">
                  <c:v>26.02</c:v>
                </c:pt>
                <c:pt idx="2">
                  <c:v>25.78</c:v>
                </c:pt>
                <c:pt idx="3">
                  <c:v>26.04</c:v>
                </c:pt>
                <c:pt idx="4">
                  <c:v>26.65</c:v>
                </c:pt>
              </c:numCache>
            </c:numRef>
          </c:val>
        </c:ser>
        <c:ser>
          <c:idx val="2"/>
          <c:order val="2"/>
          <c:tx>
            <c:strRef>
              <c:f>'Housing Affordability'!$A$6</c:f>
              <c:strCache>
                <c:ptCount val="1"/>
                <c:pt idx="0">
                  <c:v>United States</c:v>
                </c:pt>
              </c:strCache>
            </c:strRef>
          </c:tx>
          <c:invertIfNegative val="0"/>
          <c:dLbls>
            <c:dLblPos val="outEnd"/>
            <c:showLegendKey val="0"/>
            <c:showVal val="1"/>
            <c:showCatName val="0"/>
            <c:showSerName val="0"/>
            <c:showPercent val="0"/>
            <c:showBubbleSize val="0"/>
            <c:showLeaderLines val="0"/>
          </c:dLbls>
          <c:cat>
            <c:numRef>
              <c:f>'Housing Affordability'!$B$3:$F$3</c:f>
              <c:numCache>
                <c:formatCode>General</c:formatCode>
                <c:ptCount val="5"/>
                <c:pt idx="0">
                  <c:v>2011</c:v>
                </c:pt>
                <c:pt idx="1">
                  <c:v>2012</c:v>
                </c:pt>
                <c:pt idx="2">
                  <c:v>2013</c:v>
                </c:pt>
                <c:pt idx="3">
                  <c:v>2014</c:v>
                </c:pt>
                <c:pt idx="4">
                  <c:v>2015</c:v>
                </c:pt>
              </c:numCache>
            </c:numRef>
          </c:cat>
          <c:val>
            <c:numRef>
              <c:f>'Housing Affordability'!$B$6:$F$6</c:f>
              <c:numCache>
                <c:formatCode>_("$"* #,##0.00_);_("$"* \(#,##0.00\);_("$"* "-"??_);_(@_)</c:formatCode>
                <c:ptCount val="5"/>
                <c:pt idx="0">
                  <c:v>18.46</c:v>
                </c:pt>
                <c:pt idx="1">
                  <c:v>18.25</c:v>
                </c:pt>
                <c:pt idx="2">
                  <c:v>18.79</c:v>
                </c:pt>
                <c:pt idx="3">
                  <c:v>18.920000000000002</c:v>
                </c:pt>
                <c:pt idx="4">
                  <c:v>19.350000000000001</c:v>
                </c:pt>
              </c:numCache>
            </c:numRef>
          </c:val>
        </c:ser>
        <c:dLbls>
          <c:showLegendKey val="0"/>
          <c:showVal val="0"/>
          <c:showCatName val="0"/>
          <c:showSerName val="0"/>
          <c:showPercent val="0"/>
          <c:showBubbleSize val="0"/>
        </c:dLbls>
        <c:gapWidth val="150"/>
        <c:axId val="91370624"/>
        <c:axId val="91372160"/>
      </c:barChart>
      <c:catAx>
        <c:axId val="91370624"/>
        <c:scaling>
          <c:orientation val="minMax"/>
        </c:scaling>
        <c:delete val="0"/>
        <c:axPos val="b"/>
        <c:numFmt formatCode="General" sourceLinked="1"/>
        <c:majorTickMark val="out"/>
        <c:minorTickMark val="none"/>
        <c:tickLblPos val="nextTo"/>
        <c:crossAx val="91372160"/>
        <c:crosses val="autoZero"/>
        <c:auto val="1"/>
        <c:lblAlgn val="ctr"/>
        <c:lblOffset val="100"/>
        <c:noMultiLvlLbl val="0"/>
      </c:catAx>
      <c:valAx>
        <c:axId val="91372160"/>
        <c:scaling>
          <c:orientation val="minMax"/>
        </c:scaling>
        <c:delete val="0"/>
        <c:axPos val="l"/>
        <c:majorGridlines/>
        <c:title>
          <c:tx>
            <c:rich>
              <a:bodyPr rot="-5400000" vert="horz"/>
              <a:lstStyle/>
              <a:p>
                <a:pPr>
                  <a:defRPr/>
                </a:pPr>
                <a:r>
                  <a:rPr lang="en-US" dirty="0"/>
                  <a:t>Hourly Wage</a:t>
                </a:r>
              </a:p>
            </c:rich>
          </c:tx>
          <c:layout/>
          <c:overlay val="0"/>
        </c:title>
        <c:numFmt formatCode="_(&quot;$&quot;* #,##0.00_);_(&quot;$&quot;* \(#,##0.00\);_(&quot;$&quot;* &quot;-&quot;??_);_(@_)" sourceLinked="1"/>
        <c:majorTickMark val="out"/>
        <c:minorTickMark val="none"/>
        <c:tickLblPos val="nextTo"/>
        <c:crossAx val="91370624"/>
        <c:crosses val="autoZero"/>
        <c:crossBetween val="between"/>
      </c:valAx>
    </c:plotArea>
    <c:legend>
      <c:legendPos val="b"/>
      <c:layout/>
      <c:overlay val="0"/>
    </c:legend>
    <c:plotVisOnly val="1"/>
    <c:dispBlanksAs val="gap"/>
    <c:showDLblsOverMax val="0"/>
  </c:chart>
  <c:txPr>
    <a:bodyPr/>
    <a:lstStyle/>
    <a:p>
      <a:pPr>
        <a:defRPr sz="14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7"/>
    </mc:Choice>
    <mc:Fallback>
      <c:style val="37"/>
    </mc:Fallback>
  </mc:AlternateContent>
  <c:chart>
    <c:title>
      <c:tx>
        <c:rich>
          <a:bodyPr/>
          <a:lstStyle/>
          <a:p>
            <a:pPr>
              <a:defRPr sz="2000"/>
            </a:pPr>
            <a:r>
              <a:rPr lang="en-US" sz="2000" dirty="0"/>
              <a:t>Public Health &amp; Income </a:t>
            </a:r>
            <a:r>
              <a:rPr lang="en-US" sz="2000" dirty="0" smtClean="0"/>
              <a:t>Inequality By Ventura</a:t>
            </a:r>
            <a:r>
              <a:rPr lang="en-US" sz="2000" baseline="0" dirty="0" smtClean="0"/>
              <a:t> County Zip Codes</a:t>
            </a:r>
            <a:r>
              <a:rPr lang="en-US" sz="2000" dirty="0" smtClean="0"/>
              <a:t> </a:t>
            </a:r>
            <a:r>
              <a:rPr lang="en-US" sz="2000" dirty="0"/>
              <a:t>(2010)</a:t>
            </a:r>
          </a:p>
        </c:rich>
      </c:tx>
      <c:overlay val="0"/>
    </c:title>
    <c:autoTitleDeleted val="0"/>
    <c:plotArea>
      <c:layout/>
      <c:lineChart>
        <c:grouping val="standard"/>
        <c:varyColors val="0"/>
        <c:ser>
          <c:idx val="0"/>
          <c:order val="0"/>
          <c:tx>
            <c:strRef>
              <c:f>'Public Health &amp; Income Inequali'!$B$2</c:f>
              <c:strCache>
                <c:ptCount val="1"/>
                <c:pt idx="0">
                  <c:v>Life Expectancy (2010)</c:v>
                </c:pt>
              </c:strCache>
            </c:strRef>
          </c:tx>
          <c:spPr>
            <a:ln w="57150"/>
          </c:spPr>
          <c:marker>
            <c:symbol val="none"/>
          </c:marker>
          <c:cat>
            <c:strRef>
              <c:f>'Public Health &amp; Income Inequali'!$A$3:$A$26</c:f>
              <c:strCache>
                <c:ptCount val="24"/>
                <c:pt idx="0">
                  <c:v>91361 Thousand Oaks/ Westlake</c:v>
                </c:pt>
                <c:pt idx="1">
                  <c:v>91377 Oak Park</c:v>
                </c:pt>
                <c:pt idx="2">
                  <c:v>91362 Thousand Oaks/Westlake</c:v>
                </c:pt>
                <c:pt idx="3">
                  <c:v>91320 Newbury Park</c:v>
                </c:pt>
                <c:pt idx="4">
                  <c:v>93036 Oxnard</c:v>
                </c:pt>
                <c:pt idx="5">
                  <c:v>93021 Moorpark</c:v>
                </c:pt>
                <c:pt idx="6">
                  <c:v>93012 Camarillo/Santa Rosa Valley</c:v>
                </c:pt>
                <c:pt idx="7">
                  <c:v>93066 Somis </c:v>
                </c:pt>
                <c:pt idx="8">
                  <c:v>93035 Oxnard</c:v>
                </c:pt>
                <c:pt idx="9">
                  <c:v>Ventura County</c:v>
                </c:pt>
                <c:pt idx="10">
                  <c:v>93060 Santa Paula</c:v>
                </c:pt>
                <c:pt idx="11">
                  <c:v>93065 Simi Valley</c:v>
                </c:pt>
                <c:pt idx="12">
                  <c:v>93004 Ventura</c:v>
                </c:pt>
                <c:pt idx="13">
                  <c:v>93015 Fillmore</c:v>
                </c:pt>
                <c:pt idx="14">
                  <c:v>93063 Simi Valley/ Santa Susana</c:v>
                </c:pt>
                <c:pt idx="15">
                  <c:v>93033 Oxnard</c:v>
                </c:pt>
                <c:pt idx="16">
                  <c:v>93003 Ventura</c:v>
                </c:pt>
                <c:pt idx="17">
                  <c:v>93022 Oak View (Ojai Valley)</c:v>
                </c:pt>
                <c:pt idx="18">
                  <c:v>91360 Thousand Oaks</c:v>
                </c:pt>
                <c:pt idx="19">
                  <c:v>93023 Ojai</c:v>
                </c:pt>
                <c:pt idx="20">
                  <c:v>93001 Ventura</c:v>
                </c:pt>
                <c:pt idx="21">
                  <c:v>93010 Camarillo</c:v>
                </c:pt>
                <c:pt idx="22">
                  <c:v>93030 Oxnard</c:v>
                </c:pt>
                <c:pt idx="23">
                  <c:v>93041 Port Hueneme</c:v>
                </c:pt>
              </c:strCache>
            </c:strRef>
          </c:cat>
          <c:val>
            <c:numRef>
              <c:f>'Public Health &amp; Income Inequali'!$B$3:$B$26</c:f>
              <c:numCache>
                <c:formatCode>General</c:formatCode>
                <c:ptCount val="24"/>
                <c:pt idx="0">
                  <c:v>88.1</c:v>
                </c:pt>
                <c:pt idx="1">
                  <c:v>86.2</c:v>
                </c:pt>
                <c:pt idx="2">
                  <c:v>85.6</c:v>
                </c:pt>
                <c:pt idx="3">
                  <c:v>84.9</c:v>
                </c:pt>
                <c:pt idx="4">
                  <c:v>84.6</c:v>
                </c:pt>
                <c:pt idx="5">
                  <c:v>84.5</c:v>
                </c:pt>
                <c:pt idx="6">
                  <c:v>84.1</c:v>
                </c:pt>
                <c:pt idx="7">
                  <c:v>82.9</c:v>
                </c:pt>
                <c:pt idx="8">
                  <c:v>82.8</c:v>
                </c:pt>
                <c:pt idx="9">
                  <c:v>82.6</c:v>
                </c:pt>
                <c:pt idx="10">
                  <c:v>82.4</c:v>
                </c:pt>
                <c:pt idx="11">
                  <c:v>82.3</c:v>
                </c:pt>
                <c:pt idx="12">
                  <c:v>81.7</c:v>
                </c:pt>
                <c:pt idx="13">
                  <c:v>81.5</c:v>
                </c:pt>
                <c:pt idx="14">
                  <c:v>81.3</c:v>
                </c:pt>
                <c:pt idx="15">
                  <c:v>81.099999999999994</c:v>
                </c:pt>
                <c:pt idx="16">
                  <c:v>80.599999999999994</c:v>
                </c:pt>
                <c:pt idx="17">
                  <c:v>80.5</c:v>
                </c:pt>
                <c:pt idx="18">
                  <c:v>80.3</c:v>
                </c:pt>
                <c:pt idx="19">
                  <c:v>80.3</c:v>
                </c:pt>
                <c:pt idx="20">
                  <c:v>80.2</c:v>
                </c:pt>
                <c:pt idx="21">
                  <c:v>80.099999999999994</c:v>
                </c:pt>
                <c:pt idx="22">
                  <c:v>79.7</c:v>
                </c:pt>
                <c:pt idx="23">
                  <c:v>79.3</c:v>
                </c:pt>
              </c:numCache>
            </c:numRef>
          </c:val>
          <c:smooth val="0"/>
        </c:ser>
        <c:dLbls>
          <c:showLegendKey val="0"/>
          <c:showVal val="0"/>
          <c:showCatName val="0"/>
          <c:showSerName val="0"/>
          <c:showPercent val="0"/>
          <c:showBubbleSize val="0"/>
        </c:dLbls>
        <c:marker val="1"/>
        <c:smooth val="0"/>
        <c:axId val="37193984"/>
        <c:axId val="37199872"/>
      </c:lineChart>
      <c:lineChart>
        <c:grouping val="standard"/>
        <c:varyColors val="0"/>
        <c:ser>
          <c:idx val="1"/>
          <c:order val="1"/>
          <c:tx>
            <c:strRef>
              <c:f>'Public Health &amp; Income Inequali'!$C$2</c:f>
              <c:strCache>
                <c:ptCount val="1"/>
                <c:pt idx="0">
                  <c:v>Households Mean Income (5-year estimates) (2011)</c:v>
                </c:pt>
              </c:strCache>
            </c:strRef>
          </c:tx>
          <c:spPr>
            <a:ln w="57150">
              <a:solidFill>
                <a:schemeClr val="accent6">
                  <a:lumMod val="50000"/>
                </a:schemeClr>
              </a:solidFill>
            </a:ln>
          </c:spPr>
          <c:marker>
            <c:symbol val="none"/>
          </c:marker>
          <c:cat>
            <c:strRef>
              <c:f>'Public Health &amp; Income Inequali'!$A$3:$A$26</c:f>
              <c:strCache>
                <c:ptCount val="24"/>
                <c:pt idx="0">
                  <c:v>91361 Thousand Oaks/ Westlake</c:v>
                </c:pt>
                <c:pt idx="1">
                  <c:v>91377 Oak Park</c:v>
                </c:pt>
                <c:pt idx="2">
                  <c:v>91362 Thousand Oaks/Westlake</c:v>
                </c:pt>
                <c:pt idx="3">
                  <c:v>91320 Newbury Park</c:v>
                </c:pt>
                <c:pt idx="4">
                  <c:v>93036 Oxnard</c:v>
                </c:pt>
                <c:pt idx="5">
                  <c:v>93021 Moorpark</c:v>
                </c:pt>
                <c:pt idx="6">
                  <c:v>93012 Camarillo/Santa Rosa Valley</c:v>
                </c:pt>
                <c:pt idx="7">
                  <c:v>93066 Somis </c:v>
                </c:pt>
                <c:pt idx="8">
                  <c:v>93035 Oxnard</c:v>
                </c:pt>
                <c:pt idx="9">
                  <c:v>Ventura County</c:v>
                </c:pt>
                <c:pt idx="10">
                  <c:v>93060 Santa Paula</c:v>
                </c:pt>
                <c:pt idx="11">
                  <c:v>93065 Simi Valley</c:v>
                </c:pt>
                <c:pt idx="12">
                  <c:v>93004 Ventura</c:v>
                </c:pt>
                <c:pt idx="13">
                  <c:v>93015 Fillmore</c:v>
                </c:pt>
                <c:pt idx="14">
                  <c:v>93063 Simi Valley/ Santa Susana</c:v>
                </c:pt>
                <c:pt idx="15">
                  <c:v>93033 Oxnard</c:v>
                </c:pt>
                <c:pt idx="16">
                  <c:v>93003 Ventura</c:v>
                </c:pt>
                <c:pt idx="17">
                  <c:v>93022 Oak View (Ojai Valley)</c:v>
                </c:pt>
                <c:pt idx="18">
                  <c:v>91360 Thousand Oaks</c:v>
                </c:pt>
                <c:pt idx="19">
                  <c:v>93023 Ojai</c:v>
                </c:pt>
                <c:pt idx="20">
                  <c:v>93001 Ventura</c:v>
                </c:pt>
                <c:pt idx="21">
                  <c:v>93010 Camarillo</c:v>
                </c:pt>
                <c:pt idx="22">
                  <c:v>93030 Oxnard</c:v>
                </c:pt>
                <c:pt idx="23">
                  <c:v>93041 Port Hueneme</c:v>
                </c:pt>
              </c:strCache>
            </c:strRef>
          </c:cat>
          <c:val>
            <c:numRef>
              <c:f>'Public Health &amp; Income Inequali'!$C$3:$C$26</c:f>
              <c:numCache>
                <c:formatCode>_("$"* #,##0_);_("$"* \(#,##0\);_("$"* "-"??_);_(@_)</c:formatCode>
                <c:ptCount val="24"/>
                <c:pt idx="0">
                  <c:v>153569</c:v>
                </c:pt>
                <c:pt idx="1">
                  <c:v>152399</c:v>
                </c:pt>
                <c:pt idx="2">
                  <c:v>147528</c:v>
                </c:pt>
                <c:pt idx="3">
                  <c:v>126262</c:v>
                </c:pt>
                <c:pt idx="4">
                  <c:v>76430</c:v>
                </c:pt>
                <c:pt idx="5">
                  <c:v>117413</c:v>
                </c:pt>
                <c:pt idx="6">
                  <c:v>116495</c:v>
                </c:pt>
                <c:pt idx="7">
                  <c:v>132560</c:v>
                </c:pt>
                <c:pt idx="8">
                  <c:v>107498</c:v>
                </c:pt>
                <c:pt idx="9">
                  <c:v>94777</c:v>
                </c:pt>
                <c:pt idx="10">
                  <c:v>68387</c:v>
                </c:pt>
                <c:pt idx="11">
                  <c:v>109451</c:v>
                </c:pt>
                <c:pt idx="12">
                  <c:v>87467</c:v>
                </c:pt>
                <c:pt idx="13">
                  <c:v>74138</c:v>
                </c:pt>
                <c:pt idx="14">
                  <c:v>100570</c:v>
                </c:pt>
                <c:pt idx="15">
                  <c:v>63008</c:v>
                </c:pt>
                <c:pt idx="16">
                  <c:v>83916</c:v>
                </c:pt>
                <c:pt idx="17">
                  <c:v>97940</c:v>
                </c:pt>
                <c:pt idx="18">
                  <c:v>110515</c:v>
                </c:pt>
                <c:pt idx="19">
                  <c:v>92979</c:v>
                </c:pt>
                <c:pt idx="20">
                  <c:v>71317</c:v>
                </c:pt>
                <c:pt idx="21">
                  <c:v>101968</c:v>
                </c:pt>
                <c:pt idx="22">
                  <c:v>66544</c:v>
                </c:pt>
                <c:pt idx="23">
                  <c:v>62469</c:v>
                </c:pt>
              </c:numCache>
            </c:numRef>
          </c:val>
          <c:smooth val="0"/>
        </c:ser>
        <c:dLbls>
          <c:showLegendKey val="0"/>
          <c:showVal val="0"/>
          <c:showCatName val="0"/>
          <c:showSerName val="0"/>
          <c:showPercent val="0"/>
          <c:showBubbleSize val="0"/>
        </c:dLbls>
        <c:marker val="1"/>
        <c:smooth val="0"/>
        <c:axId val="37208064"/>
        <c:axId val="37201792"/>
      </c:lineChart>
      <c:catAx>
        <c:axId val="37193984"/>
        <c:scaling>
          <c:orientation val="minMax"/>
        </c:scaling>
        <c:delete val="0"/>
        <c:axPos val="b"/>
        <c:majorTickMark val="out"/>
        <c:minorTickMark val="none"/>
        <c:tickLblPos val="nextTo"/>
        <c:txPr>
          <a:bodyPr/>
          <a:lstStyle/>
          <a:p>
            <a:pPr>
              <a:defRPr sz="1400"/>
            </a:pPr>
            <a:endParaRPr lang="en-US"/>
          </a:p>
        </c:txPr>
        <c:crossAx val="37199872"/>
        <c:crosses val="autoZero"/>
        <c:auto val="1"/>
        <c:lblAlgn val="ctr"/>
        <c:lblOffset val="100"/>
        <c:noMultiLvlLbl val="0"/>
      </c:catAx>
      <c:valAx>
        <c:axId val="37199872"/>
        <c:scaling>
          <c:orientation val="minMax"/>
        </c:scaling>
        <c:delete val="0"/>
        <c:axPos val="l"/>
        <c:majorGridlines/>
        <c:title>
          <c:tx>
            <c:rich>
              <a:bodyPr rot="-5400000" vert="horz"/>
              <a:lstStyle/>
              <a:p>
                <a:pPr>
                  <a:defRPr sz="1400"/>
                </a:pPr>
                <a:r>
                  <a:rPr lang="en-US" sz="1400" dirty="0"/>
                  <a:t>Ages</a:t>
                </a:r>
              </a:p>
            </c:rich>
          </c:tx>
          <c:overlay val="0"/>
        </c:title>
        <c:numFmt formatCode="General" sourceLinked="1"/>
        <c:majorTickMark val="out"/>
        <c:minorTickMark val="none"/>
        <c:tickLblPos val="nextTo"/>
        <c:txPr>
          <a:bodyPr/>
          <a:lstStyle/>
          <a:p>
            <a:pPr>
              <a:defRPr sz="1400"/>
            </a:pPr>
            <a:endParaRPr lang="en-US"/>
          </a:p>
        </c:txPr>
        <c:crossAx val="37193984"/>
        <c:crosses val="autoZero"/>
        <c:crossBetween val="between"/>
      </c:valAx>
      <c:valAx>
        <c:axId val="37201792"/>
        <c:scaling>
          <c:orientation val="minMax"/>
        </c:scaling>
        <c:delete val="0"/>
        <c:axPos val="r"/>
        <c:title>
          <c:tx>
            <c:rich>
              <a:bodyPr rot="-5400000" vert="horz"/>
              <a:lstStyle/>
              <a:p>
                <a:pPr>
                  <a:defRPr sz="1400"/>
                </a:pPr>
                <a:r>
                  <a:rPr lang="en-US" sz="1400" dirty="0"/>
                  <a:t>U.S. Dollars</a:t>
                </a:r>
              </a:p>
            </c:rich>
          </c:tx>
          <c:overlay val="0"/>
        </c:title>
        <c:numFmt formatCode="_(&quot;$&quot;* #,##0_);_(&quot;$&quot;* \(#,##0\);_(&quot;$&quot;* &quot;-&quot;??_);_(@_)" sourceLinked="1"/>
        <c:majorTickMark val="out"/>
        <c:minorTickMark val="none"/>
        <c:tickLblPos val="nextTo"/>
        <c:txPr>
          <a:bodyPr/>
          <a:lstStyle/>
          <a:p>
            <a:pPr>
              <a:defRPr sz="1400"/>
            </a:pPr>
            <a:endParaRPr lang="en-US"/>
          </a:p>
        </c:txPr>
        <c:crossAx val="37208064"/>
        <c:crosses val="max"/>
        <c:crossBetween val="between"/>
      </c:valAx>
      <c:catAx>
        <c:axId val="37208064"/>
        <c:scaling>
          <c:orientation val="minMax"/>
        </c:scaling>
        <c:delete val="1"/>
        <c:axPos val="b"/>
        <c:majorTickMark val="out"/>
        <c:minorTickMark val="none"/>
        <c:tickLblPos val="nextTo"/>
        <c:crossAx val="37201792"/>
        <c:crosses val="autoZero"/>
        <c:auto val="1"/>
        <c:lblAlgn val="ctr"/>
        <c:lblOffset val="100"/>
        <c:noMultiLvlLbl val="0"/>
      </c:catAx>
    </c:plotArea>
    <c:legend>
      <c:legendPos val="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7"/>
    </mc:Choice>
    <mc:Fallback>
      <c:style val="37"/>
    </mc:Fallback>
  </mc:AlternateContent>
  <c:chart>
    <c:title>
      <c:tx>
        <c:rich>
          <a:bodyPr/>
          <a:lstStyle/>
          <a:p>
            <a:pPr>
              <a:defRPr sz="2000"/>
            </a:pPr>
            <a:r>
              <a:rPr lang="en-US" sz="2000" dirty="0"/>
              <a:t>Pay for Work by Sex, Median Earnings in the past 12 Months for Ventura County (2014 Inflation-Adjusted Dollars) </a:t>
            </a:r>
          </a:p>
        </c:rich>
      </c:tx>
      <c:overlay val="0"/>
    </c:title>
    <c:autoTitleDeleted val="0"/>
    <c:plotArea>
      <c:layout>
        <c:manualLayout>
          <c:layoutTarget val="inner"/>
          <c:xMode val="edge"/>
          <c:yMode val="edge"/>
          <c:x val="6.718445534622311E-2"/>
          <c:y val="0.15084380889982477"/>
          <c:w val="0.9030919459674871"/>
          <c:h val="0.55537344481685658"/>
        </c:manualLayout>
      </c:layout>
      <c:barChart>
        <c:barDir val="col"/>
        <c:grouping val="clustered"/>
        <c:varyColors val="0"/>
        <c:ser>
          <c:idx val="0"/>
          <c:order val="0"/>
          <c:tx>
            <c:strRef>
              <c:f>'Gender Differences in Pay'!$B$3</c:f>
              <c:strCache>
                <c:ptCount val="1"/>
                <c:pt idx="0">
                  <c:v>Male</c:v>
                </c:pt>
              </c:strCache>
            </c:strRef>
          </c:tx>
          <c:invertIfNegative val="0"/>
          <c:dLbls>
            <c:txPr>
              <a:bodyPr/>
              <a:lstStyle/>
              <a:p>
                <a:pPr>
                  <a:defRPr sz="1400"/>
                </a:pPr>
                <a:endParaRPr lang="en-US"/>
              </a:p>
            </c:txPr>
            <c:dLblPos val="outEnd"/>
            <c:showLegendKey val="0"/>
            <c:showVal val="1"/>
            <c:showCatName val="0"/>
            <c:showSerName val="0"/>
            <c:showPercent val="0"/>
            <c:showBubbleSize val="0"/>
            <c:showLeaderLines val="0"/>
          </c:dLbls>
          <c:cat>
            <c:strRef>
              <c:f>'Gender Differences in Pay'!$A$4:$A$12</c:f>
              <c:strCache>
                <c:ptCount val="9"/>
                <c:pt idx="0">
                  <c:v>Local government workers</c:v>
                </c:pt>
                <c:pt idx="1">
                  <c:v>Federal government workers</c:v>
                </c:pt>
                <c:pt idx="2">
                  <c:v>Self-employed in own incorporated business workers</c:v>
                </c:pt>
                <c:pt idx="3">
                  <c:v>State government workers</c:v>
                </c:pt>
                <c:pt idx="4">
                  <c:v>Private not-for-profit wage and salary workers</c:v>
                </c:pt>
                <c:pt idx="5">
                  <c:v>Private for-profit wage and salary workers</c:v>
                </c:pt>
                <c:pt idx="6">
                  <c:v>Employee of private company workers</c:v>
                </c:pt>
                <c:pt idx="7">
                  <c:v>Self-employed in own not incorporated business workers and unpaid family workers</c:v>
                </c:pt>
                <c:pt idx="8">
                  <c:v>Average</c:v>
                </c:pt>
              </c:strCache>
            </c:strRef>
          </c:cat>
          <c:val>
            <c:numRef>
              <c:f>'Gender Differences in Pay'!$B$4:$B$12</c:f>
              <c:numCache>
                <c:formatCode>_("$"* #,##0_);_("$"* \(#,##0\);_("$"* "-"??_);_(@_)</c:formatCode>
                <c:ptCount val="9"/>
                <c:pt idx="0">
                  <c:v>81352</c:v>
                </c:pt>
                <c:pt idx="1">
                  <c:v>78080</c:v>
                </c:pt>
                <c:pt idx="2">
                  <c:v>77215</c:v>
                </c:pt>
                <c:pt idx="3">
                  <c:v>67351</c:v>
                </c:pt>
                <c:pt idx="4">
                  <c:v>58976</c:v>
                </c:pt>
                <c:pt idx="5">
                  <c:v>52592</c:v>
                </c:pt>
                <c:pt idx="6">
                  <c:v>51388</c:v>
                </c:pt>
                <c:pt idx="7">
                  <c:v>50194</c:v>
                </c:pt>
                <c:pt idx="8">
                  <c:v>56065</c:v>
                </c:pt>
              </c:numCache>
            </c:numRef>
          </c:val>
        </c:ser>
        <c:ser>
          <c:idx val="1"/>
          <c:order val="1"/>
          <c:tx>
            <c:strRef>
              <c:f>'Gender Differences in Pay'!$C$3</c:f>
              <c:strCache>
                <c:ptCount val="1"/>
                <c:pt idx="0">
                  <c:v>Female</c:v>
                </c:pt>
              </c:strCache>
            </c:strRef>
          </c:tx>
          <c:invertIfNegative val="0"/>
          <c:dLbls>
            <c:txPr>
              <a:bodyPr/>
              <a:lstStyle/>
              <a:p>
                <a:pPr>
                  <a:defRPr sz="1400"/>
                </a:pPr>
                <a:endParaRPr lang="en-US"/>
              </a:p>
            </c:txPr>
            <c:dLblPos val="outEnd"/>
            <c:showLegendKey val="0"/>
            <c:showVal val="1"/>
            <c:showCatName val="0"/>
            <c:showSerName val="0"/>
            <c:showPercent val="0"/>
            <c:showBubbleSize val="0"/>
            <c:showLeaderLines val="0"/>
          </c:dLbls>
          <c:cat>
            <c:strRef>
              <c:f>'Gender Differences in Pay'!$A$4:$A$12</c:f>
              <c:strCache>
                <c:ptCount val="9"/>
                <c:pt idx="0">
                  <c:v>Local government workers</c:v>
                </c:pt>
                <c:pt idx="1">
                  <c:v>Federal government workers</c:v>
                </c:pt>
                <c:pt idx="2">
                  <c:v>Self-employed in own incorporated business workers</c:v>
                </c:pt>
                <c:pt idx="3">
                  <c:v>State government workers</c:v>
                </c:pt>
                <c:pt idx="4">
                  <c:v>Private not-for-profit wage and salary workers</c:v>
                </c:pt>
                <c:pt idx="5">
                  <c:v>Private for-profit wage and salary workers</c:v>
                </c:pt>
                <c:pt idx="6">
                  <c:v>Employee of private company workers</c:v>
                </c:pt>
                <c:pt idx="7">
                  <c:v>Self-employed in own not incorporated business workers and unpaid family workers</c:v>
                </c:pt>
                <c:pt idx="8">
                  <c:v>Average</c:v>
                </c:pt>
              </c:strCache>
            </c:strRef>
          </c:cat>
          <c:val>
            <c:numRef>
              <c:f>'Gender Differences in Pay'!$C$4:$C$12</c:f>
              <c:numCache>
                <c:formatCode>_("$"* #,##0_);_("$"* \(#,##0\);_("$"* "-"??_);_(@_)</c:formatCode>
                <c:ptCount val="9"/>
                <c:pt idx="0">
                  <c:v>60913</c:v>
                </c:pt>
                <c:pt idx="1">
                  <c:v>67360</c:v>
                </c:pt>
                <c:pt idx="2">
                  <c:v>56338</c:v>
                </c:pt>
                <c:pt idx="3">
                  <c:v>64734</c:v>
                </c:pt>
                <c:pt idx="4">
                  <c:v>50722</c:v>
                </c:pt>
                <c:pt idx="5">
                  <c:v>41946</c:v>
                </c:pt>
                <c:pt idx="6">
                  <c:v>41706</c:v>
                </c:pt>
                <c:pt idx="7">
                  <c:v>35857</c:v>
                </c:pt>
                <c:pt idx="8">
                  <c:v>45719</c:v>
                </c:pt>
              </c:numCache>
            </c:numRef>
          </c:val>
        </c:ser>
        <c:dLbls>
          <c:showLegendKey val="0"/>
          <c:showVal val="0"/>
          <c:showCatName val="0"/>
          <c:showSerName val="0"/>
          <c:showPercent val="0"/>
          <c:showBubbleSize val="0"/>
        </c:dLbls>
        <c:gapWidth val="150"/>
        <c:axId val="35789440"/>
        <c:axId val="35795328"/>
      </c:barChart>
      <c:catAx>
        <c:axId val="35789440"/>
        <c:scaling>
          <c:orientation val="minMax"/>
        </c:scaling>
        <c:delete val="0"/>
        <c:axPos val="b"/>
        <c:majorTickMark val="none"/>
        <c:minorTickMark val="none"/>
        <c:tickLblPos val="nextTo"/>
        <c:txPr>
          <a:bodyPr/>
          <a:lstStyle/>
          <a:p>
            <a:pPr>
              <a:defRPr sz="1400"/>
            </a:pPr>
            <a:endParaRPr lang="en-US"/>
          </a:p>
        </c:txPr>
        <c:crossAx val="35795328"/>
        <c:crosses val="autoZero"/>
        <c:auto val="1"/>
        <c:lblAlgn val="ctr"/>
        <c:lblOffset val="100"/>
        <c:noMultiLvlLbl val="0"/>
      </c:catAx>
      <c:valAx>
        <c:axId val="35795328"/>
        <c:scaling>
          <c:orientation val="minMax"/>
        </c:scaling>
        <c:delete val="0"/>
        <c:axPos val="l"/>
        <c:majorGridlines/>
        <c:numFmt formatCode="_(&quot;$&quot;* #,##0_);_(&quot;$&quot;* \(#,##0\);_(&quot;$&quot;* &quot;-&quot;??_);_(@_)" sourceLinked="1"/>
        <c:majorTickMark val="none"/>
        <c:minorTickMark val="none"/>
        <c:tickLblPos val="nextTo"/>
        <c:txPr>
          <a:bodyPr/>
          <a:lstStyle/>
          <a:p>
            <a:pPr>
              <a:defRPr sz="1400"/>
            </a:pPr>
            <a:endParaRPr lang="en-US"/>
          </a:p>
        </c:txPr>
        <c:crossAx val="35789440"/>
        <c:crosses val="autoZero"/>
        <c:crossBetween val="between"/>
      </c:valAx>
    </c:plotArea>
    <c:legend>
      <c:legendPos val="b"/>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7"/>
    </mc:Choice>
    <mc:Fallback>
      <c:style val="37"/>
    </mc:Fallback>
  </mc:AlternateContent>
  <c:chart>
    <c:title>
      <c:tx>
        <c:rich>
          <a:bodyPr/>
          <a:lstStyle/>
          <a:p>
            <a:pPr>
              <a:defRPr sz="1600"/>
            </a:pPr>
            <a:r>
              <a:rPr lang="en-US" sz="1600" dirty="0" smtClean="0"/>
              <a:t>Approximate </a:t>
            </a:r>
            <a:r>
              <a:rPr lang="en-US" sz="1600" dirty="0"/>
              <a:t>Hours a Week to Work  to Afford a 2 Bedroom Apartment in Ventura County, 2014</a:t>
            </a:r>
          </a:p>
        </c:rich>
      </c:tx>
      <c:layout/>
      <c:overlay val="0"/>
    </c:title>
    <c:autoTitleDeleted val="0"/>
    <c:plotArea>
      <c:layout/>
      <c:barChart>
        <c:barDir val="bar"/>
        <c:grouping val="clustered"/>
        <c:varyColors val="0"/>
        <c:ser>
          <c:idx val="0"/>
          <c:order val="0"/>
          <c:tx>
            <c:strRef>
              <c:f>'[Copy of Avg wage rate (2) (1).xlsx]Basic Data'!$D$33</c:f>
              <c:strCache>
                <c:ptCount val="1"/>
                <c:pt idx="0">
                  <c:v>Approx hours a week to afford a two-bedroon</c:v>
                </c:pt>
              </c:strCache>
            </c:strRef>
          </c:tx>
          <c:invertIfNegative val="0"/>
          <c:dLbls>
            <c:txPr>
              <a:bodyPr/>
              <a:lstStyle/>
              <a:p>
                <a:pPr>
                  <a:defRPr sz="1400"/>
                </a:pPr>
                <a:endParaRPr lang="en-US"/>
              </a:p>
            </c:txPr>
            <c:dLblPos val="outEnd"/>
            <c:showLegendKey val="0"/>
            <c:showVal val="1"/>
            <c:showCatName val="0"/>
            <c:showSerName val="0"/>
            <c:showPercent val="0"/>
            <c:showBubbleSize val="0"/>
            <c:showLeaderLines val="0"/>
          </c:dLbls>
          <c:cat>
            <c:strRef>
              <c:f>'[Copy of Avg wage rate (2) (1).xlsx]Basic Data'!$A$34:$A$55</c:f>
              <c:strCache>
                <c:ptCount val="22"/>
                <c:pt idx="0">
                  <c:v>Legal</c:v>
                </c:pt>
                <c:pt idx="1">
                  <c:v>Management</c:v>
                </c:pt>
                <c:pt idx="2">
                  <c:v>Architecture and engineering</c:v>
                </c:pt>
                <c:pt idx="3">
                  <c:v>Healthcare practitioner and technical</c:v>
                </c:pt>
                <c:pt idx="4">
                  <c:v>Computer and mathematical</c:v>
                </c:pt>
                <c:pt idx="5">
                  <c:v>Life, physical, and social science</c:v>
                </c:pt>
                <c:pt idx="6">
                  <c:v>Business and financial operations</c:v>
                </c:pt>
                <c:pt idx="7">
                  <c:v>Protective service</c:v>
                </c:pt>
                <c:pt idx="8">
                  <c:v>Arts, design, entertainment, sports, and media</c:v>
                </c:pt>
                <c:pt idx="9">
                  <c:v>Education, training, and library</c:v>
                </c:pt>
                <c:pt idx="10">
                  <c:v>Construction and extraction</c:v>
                </c:pt>
                <c:pt idx="11">
                  <c:v>Community and social services</c:v>
                </c:pt>
                <c:pt idx="12">
                  <c:v>Installation, maintenance, and repair</c:v>
                </c:pt>
                <c:pt idx="13">
                  <c:v>Sales and related</c:v>
                </c:pt>
                <c:pt idx="14">
                  <c:v>Office and administrative support</c:v>
                </c:pt>
                <c:pt idx="15">
                  <c:v>Production</c:v>
                </c:pt>
                <c:pt idx="16">
                  <c:v>Transportation and material moving</c:v>
                </c:pt>
                <c:pt idx="17">
                  <c:v>Healthcare support</c:v>
                </c:pt>
                <c:pt idx="18">
                  <c:v>Building and grounds cleaning and maintenance</c:v>
                </c:pt>
                <c:pt idx="19">
                  <c:v>Personal care and service</c:v>
                </c:pt>
                <c:pt idx="20">
                  <c:v>Food preparation and serving related</c:v>
                </c:pt>
                <c:pt idx="21">
                  <c:v>Farming, fishing, and forestry</c:v>
                </c:pt>
              </c:strCache>
            </c:strRef>
          </c:cat>
          <c:val>
            <c:numRef>
              <c:f>'[Copy of Avg wage rate (2) (1).xlsx]Basic Data'!$D$34:$D$55</c:f>
              <c:numCache>
                <c:formatCode>0.0</c:formatCode>
                <c:ptCount val="22"/>
                <c:pt idx="0">
                  <c:v>20.184528034066712</c:v>
                </c:pt>
                <c:pt idx="1">
                  <c:v>20.260017809439006</c:v>
                </c:pt>
                <c:pt idx="2">
                  <c:v>26.218022585849276</c:v>
                </c:pt>
                <c:pt idx="3">
                  <c:v>26.741889985895632</c:v>
                </c:pt>
                <c:pt idx="4">
                  <c:v>26.868209730751062</c:v>
                </c:pt>
                <c:pt idx="5">
                  <c:v>28.554216867469879</c:v>
                </c:pt>
                <c:pt idx="6">
                  <c:v>31.73221757322176</c:v>
                </c:pt>
                <c:pt idx="7">
                  <c:v>39.5</c:v>
                </c:pt>
                <c:pt idx="8">
                  <c:v>41.548575602629654</c:v>
                </c:pt>
                <c:pt idx="9">
                  <c:v>44.161490683229808</c:v>
                </c:pt>
                <c:pt idx="10">
                  <c:v>46.757090012330458</c:v>
                </c:pt>
                <c:pt idx="11">
                  <c:v>47.518796992481207</c:v>
                </c:pt>
                <c:pt idx="12">
                  <c:v>49.785557986870899</c:v>
                </c:pt>
                <c:pt idx="13">
                  <c:v>57.893129770992374</c:v>
                </c:pt>
                <c:pt idx="14">
                  <c:v>61.062801932367151</c:v>
                </c:pt>
                <c:pt idx="15">
                  <c:v>67.393364928909961</c:v>
                </c:pt>
                <c:pt idx="16">
                  <c:v>70.922693266832923</c:v>
                </c:pt>
                <c:pt idx="17">
                  <c:v>75.238095238095241</c:v>
                </c:pt>
                <c:pt idx="18">
                  <c:v>79.496855345911953</c:v>
                </c:pt>
                <c:pt idx="19">
                  <c:v>84.079822616407981</c:v>
                </c:pt>
                <c:pt idx="20">
                  <c:v>102.95022624434388</c:v>
                </c:pt>
                <c:pt idx="21">
                  <c:v>103.5122838944495</c:v>
                </c:pt>
              </c:numCache>
            </c:numRef>
          </c:val>
        </c:ser>
        <c:dLbls>
          <c:showLegendKey val="0"/>
          <c:showVal val="0"/>
          <c:showCatName val="0"/>
          <c:showSerName val="0"/>
          <c:showPercent val="0"/>
          <c:showBubbleSize val="0"/>
        </c:dLbls>
        <c:gapWidth val="150"/>
        <c:axId val="33673600"/>
        <c:axId val="33675136"/>
      </c:barChart>
      <c:catAx>
        <c:axId val="33673600"/>
        <c:scaling>
          <c:orientation val="minMax"/>
        </c:scaling>
        <c:delete val="0"/>
        <c:axPos val="l"/>
        <c:majorTickMark val="out"/>
        <c:minorTickMark val="none"/>
        <c:tickLblPos val="nextTo"/>
        <c:txPr>
          <a:bodyPr/>
          <a:lstStyle/>
          <a:p>
            <a:pPr>
              <a:defRPr sz="1050"/>
            </a:pPr>
            <a:endParaRPr lang="en-US"/>
          </a:p>
        </c:txPr>
        <c:crossAx val="33675136"/>
        <c:crosses val="autoZero"/>
        <c:auto val="1"/>
        <c:lblAlgn val="ctr"/>
        <c:lblOffset val="100"/>
        <c:noMultiLvlLbl val="0"/>
      </c:catAx>
      <c:valAx>
        <c:axId val="33675136"/>
        <c:scaling>
          <c:orientation val="minMax"/>
          <c:max val="110"/>
        </c:scaling>
        <c:delete val="0"/>
        <c:axPos val="b"/>
        <c:majorGridlines/>
        <c:title>
          <c:tx>
            <c:rich>
              <a:bodyPr/>
              <a:lstStyle/>
              <a:p>
                <a:pPr>
                  <a:defRPr sz="1200"/>
                </a:pPr>
                <a:r>
                  <a:rPr lang="en-US" sz="1200" dirty="0" smtClean="0"/>
                  <a:t>Hours</a:t>
                </a:r>
                <a:r>
                  <a:rPr lang="en-US" sz="1200" baseline="0" dirty="0" smtClean="0"/>
                  <a:t> per Week</a:t>
                </a:r>
                <a:endParaRPr lang="en-US" sz="1200" dirty="0"/>
              </a:p>
            </c:rich>
          </c:tx>
          <c:layout/>
          <c:overlay val="0"/>
        </c:title>
        <c:numFmt formatCode="0.0" sourceLinked="1"/>
        <c:majorTickMark val="out"/>
        <c:minorTickMark val="none"/>
        <c:tickLblPos val="nextTo"/>
        <c:txPr>
          <a:bodyPr/>
          <a:lstStyle/>
          <a:p>
            <a:pPr>
              <a:defRPr sz="1400"/>
            </a:pPr>
            <a:endParaRPr lang="en-US"/>
          </a:p>
        </c:txPr>
        <c:crossAx val="33673600"/>
        <c:crosses val="autoZero"/>
        <c:crossBetween val="between"/>
        <c:majorUnit val="10"/>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7"/>
    </mc:Choice>
    <mc:Fallback>
      <c:style val="37"/>
    </mc:Fallback>
  </mc:AlternateContent>
  <c:chart>
    <c:title>
      <c:tx>
        <c:rich>
          <a:bodyPr/>
          <a:lstStyle/>
          <a:p>
            <a:pPr>
              <a:defRPr sz="1800"/>
            </a:pPr>
            <a:r>
              <a:rPr lang="en-US" sz="1800" dirty="0"/>
              <a:t>Employment Status by Race in Ventura County, 2014</a:t>
            </a:r>
          </a:p>
        </c:rich>
      </c:tx>
      <c:layout/>
      <c:overlay val="0"/>
    </c:title>
    <c:autoTitleDeleted val="0"/>
    <c:plotArea>
      <c:layout/>
      <c:barChart>
        <c:barDir val="col"/>
        <c:grouping val="clustered"/>
        <c:varyColors val="0"/>
        <c:ser>
          <c:idx val="0"/>
          <c:order val="0"/>
          <c:tx>
            <c:strRef>
              <c:f>'Employment Status'!$B$3</c:f>
              <c:strCache>
                <c:ptCount val="1"/>
                <c:pt idx="0">
                  <c:v>In Labor Force</c:v>
                </c:pt>
              </c:strCache>
            </c:strRef>
          </c:tx>
          <c:invertIfNegative val="0"/>
          <c:dLbls>
            <c:txPr>
              <a:bodyPr/>
              <a:lstStyle/>
              <a:p>
                <a:pPr>
                  <a:defRPr sz="1400"/>
                </a:pPr>
                <a:endParaRPr lang="en-US"/>
              </a:p>
            </c:txPr>
            <c:dLblPos val="outEnd"/>
            <c:showLegendKey val="0"/>
            <c:showVal val="1"/>
            <c:showCatName val="0"/>
            <c:showSerName val="0"/>
            <c:showPercent val="0"/>
            <c:showBubbleSize val="0"/>
            <c:showLeaderLines val="0"/>
          </c:dLbls>
          <c:cat>
            <c:strRef>
              <c:f>'Employment Status'!$A$5:$A$11</c:f>
              <c:strCache>
                <c:ptCount val="7"/>
                <c:pt idx="0">
                  <c:v>White</c:v>
                </c:pt>
                <c:pt idx="1">
                  <c:v>Black or African American</c:v>
                </c:pt>
                <c:pt idx="2">
                  <c:v>American Indian and Alaska Native</c:v>
                </c:pt>
                <c:pt idx="3">
                  <c:v>Asian</c:v>
                </c:pt>
                <c:pt idx="4">
                  <c:v>Native Hawaiian and Other Pacific Islander</c:v>
                </c:pt>
                <c:pt idx="5">
                  <c:v>Some Other Races</c:v>
                </c:pt>
                <c:pt idx="6">
                  <c:v>Two or More Races</c:v>
                </c:pt>
              </c:strCache>
            </c:strRef>
          </c:cat>
          <c:val>
            <c:numRef>
              <c:f>'Employment Status'!$B$5:$B$11</c:f>
              <c:numCache>
                <c:formatCode>0.0%</c:formatCode>
                <c:ptCount val="7"/>
                <c:pt idx="0">
                  <c:v>0.66800000000000004</c:v>
                </c:pt>
                <c:pt idx="1">
                  <c:v>0.68</c:v>
                </c:pt>
                <c:pt idx="2">
                  <c:v>0.65600000000000003</c:v>
                </c:pt>
                <c:pt idx="3">
                  <c:v>0.66700000000000004</c:v>
                </c:pt>
                <c:pt idx="4">
                  <c:v>0.68400000000000005</c:v>
                </c:pt>
                <c:pt idx="5">
                  <c:v>0.72</c:v>
                </c:pt>
                <c:pt idx="6">
                  <c:v>0.66500000000000004</c:v>
                </c:pt>
              </c:numCache>
            </c:numRef>
          </c:val>
        </c:ser>
        <c:ser>
          <c:idx val="1"/>
          <c:order val="1"/>
          <c:tx>
            <c:strRef>
              <c:f>'Employment Status'!$C$3</c:f>
              <c:strCache>
                <c:ptCount val="1"/>
                <c:pt idx="0">
                  <c:v>Employed</c:v>
                </c:pt>
              </c:strCache>
            </c:strRef>
          </c:tx>
          <c:invertIfNegative val="0"/>
          <c:dLbls>
            <c:txPr>
              <a:bodyPr/>
              <a:lstStyle/>
              <a:p>
                <a:pPr>
                  <a:defRPr sz="1400"/>
                </a:pPr>
                <a:endParaRPr lang="en-US"/>
              </a:p>
            </c:txPr>
            <c:dLblPos val="outEnd"/>
            <c:showLegendKey val="0"/>
            <c:showVal val="1"/>
            <c:showCatName val="0"/>
            <c:showSerName val="0"/>
            <c:showPercent val="0"/>
            <c:showBubbleSize val="0"/>
            <c:showLeaderLines val="0"/>
          </c:dLbls>
          <c:cat>
            <c:strRef>
              <c:f>'Employment Status'!$A$5:$A$11</c:f>
              <c:strCache>
                <c:ptCount val="7"/>
                <c:pt idx="0">
                  <c:v>White</c:v>
                </c:pt>
                <c:pt idx="1">
                  <c:v>Black or African American</c:v>
                </c:pt>
                <c:pt idx="2">
                  <c:v>American Indian and Alaska Native</c:v>
                </c:pt>
                <c:pt idx="3">
                  <c:v>Asian</c:v>
                </c:pt>
                <c:pt idx="4">
                  <c:v>Native Hawaiian and Other Pacific Islander</c:v>
                </c:pt>
                <c:pt idx="5">
                  <c:v>Some Other Races</c:v>
                </c:pt>
                <c:pt idx="6">
                  <c:v>Two or More Races</c:v>
                </c:pt>
              </c:strCache>
            </c:strRef>
          </c:cat>
          <c:val>
            <c:numRef>
              <c:f>'Employment Status'!$C$5:$C$11</c:f>
              <c:numCache>
                <c:formatCode>0.0%</c:formatCode>
                <c:ptCount val="7"/>
                <c:pt idx="0">
                  <c:v>0.60299999999999998</c:v>
                </c:pt>
                <c:pt idx="1">
                  <c:v>0.56100000000000005</c:v>
                </c:pt>
                <c:pt idx="2">
                  <c:v>0.57499999999999996</c:v>
                </c:pt>
                <c:pt idx="3">
                  <c:v>0.61099999999999999</c:v>
                </c:pt>
                <c:pt idx="4">
                  <c:v>0.59599999999999997</c:v>
                </c:pt>
                <c:pt idx="5">
                  <c:v>0.64</c:v>
                </c:pt>
                <c:pt idx="6">
                  <c:v>0.56999999999999995</c:v>
                </c:pt>
              </c:numCache>
            </c:numRef>
          </c:val>
        </c:ser>
        <c:ser>
          <c:idx val="2"/>
          <c:order val="2"/>
          <c:tx>
            <c:strRef>
              <c:f>'Employment Status'!$D$3</c:f>
              <c:strCache>
                <c:ptCount val="1"/>
                <c:pt idx="0">
                  <c:v>Unemployed</c:v>
                </c:pt>
              </c:strCache>
            </c:strRef>
          </c:tx>
          <c:invertIfNegative val="0"/>
          <c:dLbls>
            <c:txPr>
              <a:bodyPr/>
              <a:lstStyle/>
              <a:p>
                <a:pPr>
                  <a:defRPr sz="1400"/>
                </a:pPr>
                <a:endParaRPr lang="en-US"/>
              </a:p>
            </c:txPr>
            <c:dLblPos val="outEnd"/>
            <c:showLegendKey val="0"/>
            <c:showVal val="1"/>
            <c:showCatName val="0"/>
            <c:showSerName val="0"/>
            <c:showPercent val="0"/>
            <c:showBubbleSize val="0"/>
            <c:showLeaderLines val="0"/>
          </c:dLbls>
          <c:cat>
            <c:strRef>
              <c:f>'Employment Status'!$A$5:$A$11</c:f>
              <c:strCache>
                <c:ptCount val="7"/>
                <c:pt idx="0">
                  <c:v>White</c:v>
                </c:pt>
                <c:pt idx="1">
                  <c:v>Black or African American</c:v>
                </c:pt>
                <c:pt idx="2">
                  <c:v>American Indian and Alaska Native</c:v>
                </c:pt>
                <c:pt idx="3">
                  <c:v>Asian</c:v>
                </c:pt>
                <c:pt idx="4">
                  <c:v>Native Hawaiian and Other Pacific Islander</c:v>
                </c:pt>
                <c:pt idx="5">
                  <c:v>Some Other Races</c:v>
                </c:pt>
                <c:pt idx="6">
                  <c:v>Two or More Races</c:v>
                </c:pt>
              </c:strCache>
            </c:strRef>
          </c:cat>
          <c:val>
            <c:numRef>
              <c:f>'Employment Status'!$D$5:$D$11</c:f>
              <c:numCache>
                <c:formatCode>0.0%</c:formatCode>
                <c:ptCount val="7"/>
                <c:pt idx="0">
                  <c:v>9.0999999999999998E-2</c:v>
                </c:pt>
                <c:pt idx="1">
                  <c:v>0.14599999999999999</c:v>
                </c:pt>
                <c:pt idx="2">
                  <c:v>0.105</c:v>
                </c:pt>
                <c:pt idx="3">
                  <c:v>7.6999999999999999E-2</c:v>
                </c:pt>
                <c:pt idx="4">
                  <c:v>5.6000000000000001E-2</c:v>
                </c:pt>
                <c:pt idx="5">
                  <c:v>0.108</c:v>
                </c:pt>
                <c:pt idx="6">
                  <c:v>0.125</c:v>
                </c:pt>
              </c:numCache>
            </c:numRef>
          </c:val>
        </c:ser>
        <c:dLbls>
          <c:showLegendKey val="0"/>
          <c:showVal val="0"/>
          <c:showCatName val="0"/>
          <c:showSerName val="0"/>
          <c:showPercent val="0"/>
          <c:showBubbleSize val="0"/>
        </c:dLbls>
        <c:gapWidth val="150"/>
        <c:axId val="91421312"/>
        <c:axId val="91959680"/>
      </c:barChart>
      <c:catAx>
        <c:axId val="91421312"/>
        <c:scaling>
          <c:orientation val="minMax"/>
        </c:scaling>
        <c:delete val="0"/>
        <c:axPos val="b"/>
        <c:majorTickMark val="out"/>
        <c:minorTickMark val="none"/>
        <c:tickLblPos val="nextTo"/>
        <c:txPr>
          <a:bodyPr/>
          <a:lstStyle/>
          <a:p>
            <a:pPr>
              <a:defRPr sz="1400"/>
            </a:pPr>
            <a:endParaRPr lang="en-US"/>
          </a:p>
        </c:txPr>
        <c:crossAx val="91959680"/>
        <c:crosses val="autoZero"/>
        <c:auto val="1"/>
        <c:lblAlgn val="ctr"/>
        <c:lblOffset val="100"/>
        <c:noMultiLvlLbl val="0"/>
      </c:catAx>
      <c:valAx>
        <c:axId val="91959680"/>
        <c:scaling>
          <c:orientation val="minMax"/>
        </c:scaling>
        <c:delete val="0"/>
        <c:axPos val="l"/>
        <c:majorGridlines/>
        <c:title>
          <c:tx>
            <c:rich>
              <a:bodyPr rot="-5400000" vert="horz"/>
              <a:lstStyle/>
              <a:p>
                <a:pPr>
                  <a:defRPr sz="1200"/>
                </a:pPr>
                <a:r>
                  <a:rPr lang="en-US" sz="1200" dirty="0"/>
                  <a:t>Percentage of Population 16 Years and Over</a:t>
                </a:r>
              </a:p>
            </c:rich>
          </c:tx>
          <c:layout>
            <c:manualLayout>
              <c:xMode val="edge"/>
              <c:yMode val="edge"/>
              <c:x val="6.0937186787928411E-3"/>
              <c:y val="0.10872889548566016"/>
            </c:manualLayout>
          </c:layout>
          <c:overlay val="0"/>
        </c:title>
        <c:numFmt formatCode="0.0%" sourceLinked="1"/>
        <c:majorTickMark val="out"/>
        <c:minorTickMark val="none"/>
        <c:tickLblPos val="nextTo"/>
        <c:txPr>
          <a:bodyPr/>
          <a:lstStyle/>
          <a:p>
            <a:pPr>
              <a:defRPr sz="1400"/>
            </a:pPr>
            <a:endParaRPr lang="en-US"/>
          </a:p>
        </c:txPr>
        <c:crossAx val="91421312"/>
        <c:crosses val="autoZero"/>
        <c:crossBetween val="between"/>
      </c:valAx>
    </c:plotArea>
    <c:legend>
      <c:legendPos val="b"/>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7"/>
    </mc:Choice>
    <mc:Fallback>
      <c:style val="37"/>
    </mc:Fallback>
  </mc:AlternateContent>
  <c:chart>
    <c:title>
      <c:tx>
        <c:rich>
          <a:bodyPr/>
          <a:lstStyle/>
          <a:p>
            <a:pPr>
              <a:defRPr sz="1800"/>
            </a:pPr>
            <a:r>
              <a:rPr lang="en-US" sz="1800" dirty="0"/>
              <a:t>Employment Status by Ethnicity in Ventura County, 2014</a:t>
            </a:r>
          </a:p>
        </c:rich>
      </c:tx>
      <c:layout/>
      <c:overlay val="0"/>
    </c:title>
    <c:autoTitleDeleted val="0"/>
    <c:plotArea>
      <c:layout/>
      <c:barChart>
        <c:barDir val="col"/>
        <c:grouping val="clustered"/>
        <c:varyColors val="0"/>
        <c:ser>
          <c:idx val="0"/>
          <c:order val="0"/>
          <c:tx>
            <c:strRef>
              <c:f>'Employment Status'!$B$3</c:f>
              <c:strCache>
                <c:ptCount val="1"/>
                <c:pt idx="0">
                  <c:v>In Labor Force</c:v>
                </c:pt>
              </c:strCache>
            </c:strRef>
          </c:tx>
          <c:invertIfNegative val="0"/>
          <c:dLbls>
            <c:txPr>
              <a:bodyPr/>
              <a:lstStyle/>
              <a:p>
                <a:pPr>
                  <a:defRPr sz="1400"/>
                </a:pPr>
                <a:endParaRPr lang="en-US"/>
              </a:p>
            </c:txPr>
            <c:dLblPos val="outEnd"/>
            <c:showLegendKey val="0"/>
            <c:showVal val="1"/>
            <c:showCatName val="0"/>
            <c:showSerName val="0"/>
            <c:showPercent val="0"/>
            <c:showBubbleSize val="0"/>
            <c:showLeaderLines val="0"/>
          </c:dLbls>
          <c:cat>
            <c:strRef>
              <c:f>'Employment Status'!$A$12:$A$13</c:f>
              <c:strCache>
                <c:ptCount val="2"/>
                <c:pt idx="0">
                  <c:v>Hispanic or Latino Origin (of any Race)</c:v>
                </c:pt>
                <c:pt idx="1">
                  <c:v>White Alone, not Hispanic or Latino</c:v>
                </c:pt>
              </c:strCache>
            </c:strRef>
          </c:cat>
          <c:val>
            <c:numRef>
              <c:f>'Employment Status'!$B$12:$B$13</c:f>
              <c:numCache>
                <c:formatCode>0.0%</c:formatCode>
                <c:ptCount val="2"/>
                <c:pt idx="0">
                  <c:v>0.71399999999999997</c:v>
                </c:pt>
                <c:pt idx="1">
                  <c:v>0.64400000000000002</c:v>
                </c:pt>
              </c:numCache>
            </c:numRef>
          </c:val>
        </c:ser>
        <c:ser>
          <c:idx val="1"/>
          <c:order val="1"/>
          <c:tx>
            <c:strRef>
              <c:f>'Employment Status'!$C$3</c:f>
              <c:strCache>
                <c:ptCount val="1"/>
                <c:pt idx="0">
                  <c:v>Employed</c:v>
                </c:pt>
              </c:strCache>
            </c:strRef>
          </c:tx>
          <c:invertIfNegative val="0"/>
          <c:dLbls>
            <c:txPr>
              <a:bodyPr/>
              <a:lstStyle/>
              <a:p>
                <a:pPr>
                  <a:defRPr sz="1400"/>
                </a:pPr>
                <a:endParaRPr lang="en-US"/>
              </a:p>
            </c:txPr>
            <c:dLblPos val="outEnd"/>
            <c:showLegendKey val="0"/>
            <c:showVal val="1"/>
            <c:showCatName val="0"/>
            <c:showSerName val="0"/>
            <c:showPercent val="0"/>
            <c:showBubbleSize val="0"/>
            <c:showLeaderLines val="0"/>
          </c:dLbls>
          <c:cat>
            <c:strRef>
              <c:f>'Employment Status'!$A$12:$A$13</c:f>
              <c:strCache>
                <c:ptCount val="2"/>
                <c:pt idx="0">
                  <c:v>Hispanic or Latino Origin (of any Race)</c:v>
                </c:pt>
                <c:pt idx="1">
                  <c:v>White Alone, not Hispanic or Latino</c:v>
                </c:pt>
              </c:strCache>
            </c:strRef>
          </c:cat>
          <c:val>
            <c:numRef>
              <c:f>'Employment Status'!$C$12:$C$13</c:f>
              <c:numCache>
                <c:formatCode>0.0%</c:formatCode>
                <c:ptCount val="2"/>
                <c:pt idx="0">
                  <c:v>0.63800000000000001</c:v>
                </c:pt>
                <c:pt idx="1">
                  <c:v>0.58199999999999996</c:v>
                </c:pt>
              </c:numCache>
            </c:numRef>
          </c:val>
        </c:ser>
        <c:ser>
          <c:idx val="2"/>
          <c:order val="2"/>
          <c:tx>
            <c:strRef>
              <c:f>'Employment Status'!$D$3</c:f>
              <c:strCache>
                <c:ptCount val="1"/>
                <c:pt idx="0">
                  <c:v>Unemployed</c:v>
                </c:pt>
              </c:strCache>
            </c:strRef>
          </c:tx>
          <c:invertIfNegative val="0"/>
          <c:dLbls>
            <c:txPr>
              <a:bodyPr/>
              <a:lstStyle/>
              <a:p>
                <a:pPr>
                  <a:defRPr sz="1400"/>
                </a:pPr>
                <a:endParaRPr lang="en-US"/>
              </a:p>
            </c:txPr>
            <c:dLblPos val="outEnd"/>
            <c:showLegendKey val="0"/>
            <c:showVal val="1"/>
            <c:showCatName val="0"/>
            <c:showSerName val="0"/>
            <c:showPercent val="0"/>
            <c:showBubbleSize val="0"/>
            <c:showLeaderLines val="0"/>
          </c:dLbls>
          <c:cat>
            <c:strRef>
              <c:f>'Employment Status'!$A$12:$A$13</c:f>
              <c:strCache>
                <c:ptCount val="2"/>
                <c:pt idx="0">
                  <c:v>Hispanic or Latino Origin (of any Race)</c:v>
                </c:pt>
                <c:pt idx="1">
                  <c:v>White Alone, not Hispanic or Latino</c:v>
                </c:pt>
              </c:strCache>
            </c:strRef>
          </c:cat>
          <c:val>
            <c:numRef>
              <c:f>'Employment Status'!$D$12:$D$13</c:f>
              <c:numCache>
                <c:formatCode>0.0%</c:formatCode>
                <c:ptCount val="2"/>
                <c:pt idx="0">
                  <c:v>0.104</c:v>
                </c:pt>
                <c:pt idx="1">
                  <c:v>8.6999999999999994E-2</c:v>
                </c:pt>
              </c:numCache>
            </c:numRef>
          </c:val>
        </c:ser>
        <c:dLbls>
          <c:showLegendKey val="0"/>
          <c:showVal val="0"/>
          <c:showCatName val="0"/>
          <c:showSerName val="0"/>
          <c:showPercent val="0"/>
          <c:showBubbleSize val="0"/>
        </c:dLbls>
        <c:gapWidth val="150"/>
        <c:axId val="91991424"/>
        <c:axId val="91993216"/>
      </c:barChart>
      <c:catAx>
        <c:axId val="91991424"/>
        <c:scaling>
          <c:orientation val="minMax"/>
        </c:scaling>
        <c:delete val="0"/>
        <c:axPos val="b"/>
        <c:majorTickMark val="out"/>
        <c:minorTickMark val="none"/>
        <c:tickLblPos val="nextTo"/>
        <c:txPr>
          <a:bodyPr/>
          <a:lstStyle/>
          <a:p>
            <a:pPr>
              <a:defRPr sz="1400"/>
            </a:pPr>
            <a:endParaRPr lang="en-US"/>
          </a:p>
        </c:txPr>
        <c:crossAx val="91993216"/>
        <c:crosses val="autoZero"/>
        <c:auto val="1"/>
        <c:lblAlgn val="ctr"/>
        <c:lblOffset val="100"/>
        <c:noMultiLvlLbl val="0"/>
      </c:catAx>
      <c:valAx>
        <c:axId val="91993216"/>
        <c:scaling>
          <c:orientation val="minMax"/>
        </c:scaling>
        <c:delete val="0"/>
        <c:axPos val="l"/>
        <c:majorGridlines/>
        <c:title>
          <c:tx>
            <c:rich>
              <a:bodyPr rot="-5400000" vert="horz"/>
              <a:lstStyle/>
              <a:p>
                <a:pPr>
                  <a:defRPr sz="1200"/>
                </a:pPr>
                <a:r>
                  <a:rPr lang="en-US" sz="1200" dirty="0"/>
                  <a:t>Percentage of Population 16 Years and Over</a:t>
                </a:r>
              </a:p>
            </c:rich>
          </c:tx>
          <c:layout>
            <c:manualLayout>
              <c:xMode val="edge"/>
              <c:yMode val="edge"/>
              <c:x val="2.0063842370871152E-2"/>
              <c:y val="0.1299886993292505"/>
            </c:manualLayout>
          </c:layout>
          <c:overlay val="0"/>
        </c:title>
        <c:numFmt formatCode="0.0%" sourceLinked="1"/>
        <c:majorTickMark val="out"/>
        <c:minorTickMark val="none"/>
        <c:tickLblPos val="nextTo"/>
        <c:txPr>
          <a:bodyPr/>
          <a:lstStyle/>
          <a:p>
            <a:pPr>
              <a:defRPr sz="1400"/>
            </a:pPr>
            <a:endParaRPr lang="en-US"/>
          </a:p>
        </c:txPr>
        <c:crossAx val="91991424"/>
        <c:crosses val="autoZero"/>
        <c:crossBetween val="between"/>
      </c:valAx>
    </c:plotArea>
    <c:legend>
      <c:legendPos val="b"/>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7"/>
    </mc:Choice>
    <mc:Fallback>
      <c:style val="37"/>
    </mc:Fallback>
  </mc:AlternateContent>
  <c:chart>
    <c:title>
      <c:tx>
        <c:rich>
          <a:bodyPr/>
          <a:lstStyle/>
          <a:p>
            <a:pPr>
              <a:defRPr sz="1800"/>
            </a:pPr>
            <a:r>
              <a:rPr lang="en-US" sz="1800" dirty="0"/>
              <a:t>Median Income by Race in Ventura County, 2013</a:t>
            </a:r>
          </a:p>
        </c:rich>
      </c:tx>
      <c:layout/>
      <c:overlay val="0"/>
    </c:title>
    <c:autoTitleDeleted val="0"/>
    <c:plotArea>
      <c:layout/>
      <c:barChart>
        <c:barDir val="col"/>
        <c:grouping val="clustered"/>
        <c:varyColors val="0"/>
        <c:ser>
          <c:idx val="0"/>
          <c:order val="0"/>
          <c:tx>
            <c:strRef>
              <c:f>'Median Income'!$F$3</c:f>
              <c:strCache>
                <c:ptCount val="1"/>
                <c:pt idx="0">
                  <c:v>2013</c:v>
                </c:pt>
              </c:strCache>
            </c:strRef>
          </c:tx>
          <c:invertIfNegative val="0"/>
          <c:dLbls>
            <c:txPr>
              <a:bodyPr/>
              <a:lstStyle/>
              <a:p>
                <a:pPr>
                  <a:defRPr sz="1400"/>
                </a:pPr>
                <a:endParaRPr lang="en-US"/>
              </a:p>
            </c:txPr>
            <c:showLegendKey val="0"/>
            <c:showVal val="1"/>
            <c:showCatName val="0"/>
            <c:showSerName val="0"/>
            <c:showPercent val="0"/>
            <c:showBubbleSize val="0"/>
            <c:showLeaderLines val="0"/>
          </c:dLbls>
          <c:cat>
            <c:strRef>
              <c:f>'Median Income'!$A$4:$A$10</c:f>
              <c:strCache>
                <c:ptCount val="7"/>
                <c:pt idx="0">
                  <c:v>White</c:v>
                </c:pt>
                <c:pt idx="1">
                  <c:v>Black or African American</c:v>
                </c:pt>
                <c:pt idx="2">
                  <c:v>American Indian and Alaska Native</c:v>
                </c:pt>
                <c:pt idx="3">
                  <c:v>Asian</c:v>
                </c:pt>
                <c:pt idx="4">
                  <c:v>Native Hawaiian and Other Pacific Islander</c:v>
                </c:pt>
                <c:pt idx="5">
                  <c:v>Some Other Races</c:v>
                </c:pt>
                <c:pt idx="6">
                  <c:v>Two or More Races</c:v>
                </c:pt>
              </c:strCache>
            </c:strRef>
          </c:cat>
          <c:val>
            <c:numRef>
              <c:f>'Median Income'!$F$4:$F$10</c:f>
              <c:numCache>
                <c:formatCode>"$"#,##0</c:formatCode>
                <c:ptCount val="7"/>
                <c:pt idx="0">
                  <c:v>77342</c:v>
                </c:pt>
                <c:pt idx="1">
                  <c:v>70962</c:v>
                </c:pt>
                <c:pt idx="2">
                  <c:v>57273</c:v>
                </c:pt>
                <c:pt idx="3">
                  <c:v>101746</c:v>
                </c:pt>
                <c:pt idx="4">
                  <c:v>94602</c:v>
                </c:pt>
                <c:pt idx="5">
                  <c:v>56887</c:v>
                </c:pt>
                <c:pt idx="6">
                  <c:v>71987</c:v>
                </c:pt>
              </c:numCache>
            </c:numRef>
          </c:val>
        </c:ser>
        <c:dLbls>
          <c:showLegendKey val="0"/>
          <c:showVal val="1"/>
          <c:showCatName val="0"/>
          <c:showSerName val="0"/>
          <c:showPercent val="0"/>
          <c:showBubbleSize val="0"/>
        </c:dLbls>
        <c:gapWidth val="75"/>
        <c:axId val="92026752"/>
        <c:axId val="92054272"/>
      </c:barChart>
      <c:catAx>
        <c:axId val="92026752"/>
        <c:scaling>
          <c:orientation val="minMax"/>
        </c:scaling>
        <c:delete val="0"/>
        <c:axPos val="b"/>
        <c:majorTickMark val="none"/>
        <c:minorTickMark val="none"/>
        <c:tickLblPos val="nextTo"/>
        <c:txPr>
          <a:bodyPr/>
          <a:lstStyle/>
          <a:p>
            <a:pPr>
              <a:defRPr sz="1400"/>
            </a:pPr>
            <a:endParaRPr lang="en-US"/>
          </a:p>
        </c:txPr>
        <c:crossAx val="92054272"/>
        <c:crosses val="autoZero"/>
        <c:auto val="1"/>
        <c:lblAlgn val="ctr"/>
        <c:lblOffset val="100"/>
        <c:noMultiLvlLbl val="0"/>
      </c:catAx>
      <c:valAx>
        <c:axId val="92054272"/>
        <c:scaling>
          <c:orientation val="minMax"/>
        </c:scaling>
        <c:delete val="0"/>
        <c:axPos val="l"/>
        <c:title>
          <c:tx>
            <c:rich>
              <a:bodyPr rot="-5400000" vert="horz"/>
              <a:lstStyle/>
              <a:p>
                <a:pPr>
                  <a:defRPr sz="1400"/>
                </a:pPr>
                <a:r>
                  <a:rPr lang="en-US" sz="1400" dirty="0"/>
                  <a:t>Annual Median Income</a:t>
                </a:r>
              </a:p>
            </c:rich>
          </c:tx>
          <c:layout/>
          <c:overlay val="0"/>
        </c:title>
        <c:numFmt formatCode="&quot;$&quot;#,##0" sourceLinked="1"/>
        <c:majorTickMark val="none"/>
        <c:minorTickMark val="none"/>
        <c:tickLblPos val="nextTo"/>
        <c:txPr>
          <a:bodyPr/>
          <a:lstStyle/>
          <a:p>
            <a:pPr>
              <a:defRPr sz="1400"/>
            </a:pPr>
            <a:endParaRPr lang="en-US"/>
          </a:p>
        </c:txPr>
        <c:crossAx val="9202675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7"/>
    </mc:Choice>
    <mc:Fallback>
      <c:style val="37"/>
    </mc:Fallback>
  </mc:AlternateContent>
  <c:chart>
    <c:title>
      <c:tx>
        <c:rich>
          <a:bodyPr/>
          <a:lstStyle/>
          <a:p>
            <a:pPr>
              <a:defRPr sz="1800"/>
            </a:pPr>
            <a:r>
              <a:rPr lang="en-US" sz="1800" dirty="0"/>
              <a:t>Median Income by Ethnicity in Ventura County, 2013</a:t>
            </a:r>
          </a:p>
        </c:rich>
      </c:tx>
      <c:layout/>
      <c:overlay val="0"/>
    </c:title>
    <c:autoTitleDeleted val="0"/>
    <c:plotArea>
      <c:layout/>
      <c:barChart>
        <c:barDir val="col"/>
        <c:grouping val="clustered"/>
        <c:varyColors val="0"/>
        <c:ser>
          <c:idx val="0"/>
          <c:order val="0"/>
          <c:tx>
            <c:strRef>
              <c:f>'Median Income'!$F$3</c:f>
              <c:strCache>
                <c:ptCount val="1"/>
                <c:pt idx="0">
                  <c:v>2013</c:v>
                </c:pt>
              </c:strCache>
            </c:strRef>
          </c:tx>
          <c:invertIfNegative val="0"/>
          <c:dLbls>
            <c:txPr>
              <a:bodyPr/>
              <a:lstStyle/>
              <a:p>
                <a:pPr>
                  <a:defRPr sz="1400"/>
                </a:pPr>
                <a:endParaRPr lang="en-US"/>
              </a:p>
            </c:txPr>
            <c:showLegendKey val="0"/>
            <c:showVal val="1"/>
            <c:showCatName val="0"/>
            <c:showSerName val="0"/>
            <c:showPercent val="0"/>
            <c:showBubbleSize val="0"/>
            <c:showLeaderLines val="0"/>
          </c:dLbls>
          <c:cat>
            <c:strRef>
              <c:f>'Median Income'!$A$11:$A$12</c:f>
              <c:strCache>
                <c:ptCount val="2"/>
                <c:pt idx="0">
                  <c:v>Hispanic or Latino Origin (of any Race)</c:v>
                </c:pt>
                <c:pt idx="1">
                  <c:v>White Alone, not Hispanic or Latino</c:v>
                </c:pt>
              </c:strCache>
            </c:strRef>
          </c:cat>
          <c:val>
            <c:numRef>
              <c:f>'Median Income'!$F$11:$F$12</c:f>
              <c:numCache>
                <c:formatCode>"$"#,##0</c:formatCode>
                <c:ptCount val="2"/>
                <c:pt idx="0">
                  <c:v>57231</c:v>
                </c:pt>
                <c:pt idx="1">
                  <c:v>85776</c:v>
                </c:pt>
              </c:numCache>
            </c:numRef>
          </c:val>
        </c:ser>
        <c:dLbls>
          <c:showLegendKey val="0"/>
          <c:showVal val="1"/>
          <c:showCatName val="0"/>
          <c:showSerName val="0"/>
          <c:showPercent val="0"/>
          <c:showBubbleSize val="0"/>
        </c:dLbls>
        <c:gapWidth val="75"/>
        <c:axId val="91684864"/>
        <c:axId val="91687552"/>
      </c:barChart>
      <c:catAx>
        <c:axId val="91684864"/>
        <c:scaling>
          <c:orientation val="minMax"/>
        </c:scaling>
        <c:delete val="0"/>
        <c:axPos val="b"/>
        <c:majorTickMark val="none"/>
        <c:minorTickMark val="none"/>
        <c:tickLblPos val="nextTo"/>
        <c:txPr>
          <a:bodyPr/>
          <a:lstStyle/>
          <a:p>
            <a:pPr>
              <a:defRPr sz="1400"/>
            </a:pPr>
            <a:endParaRPr lang="en-US"/>
          </a:p>
        </c:txPr>
        <c:crossAx val="91687552"/>
        <c:crosses val="autoZero"/>
        <c:auto val="1"/>
        <c:lblAlgn val="ctr"/>
        <c:lblOffset val="100"/>
        <c:noMultiLvlLbl val="0"/>
      </c:catAx>
      <c:valAx>
        <c:axId val="91687552"/>
        <c:scaling>
          <c:orientation val="minMax"/>
        </c:scaling>
        <c:delete val="0"/>
        <c:axPos val="l"/>
        <c:title>
          <c:tx>
            <c:rich>
              <a:bodyPr rot="-5400000" vert="horz"/>
              <a:lstStyle/>
              <a:p>
                <a:pPr>
                  <a:defRPr sz="1400"/>
                </a:pPr>
                <a:r>
                  <a:rPr lang="en-US" sz="1400" dirty="0"/>
                  <a:t>Annual Median Income</a:t>
                </a:r>
              </a:p>
            </c:rich>
          </c:tx>
          <c:layout/>
          <c:overlay val="0"/>
        </c:title>
        <c:numFmt formatCode="&quot;$&quot;#,##0" sourceLinked="1"/>
        <c:majorTickMark val="none"/>
        <c:minorTickMark val="none"/>
        <c:tickLblPos val="nextTo"/>
        <c:txPr>
          <a:bodyPr/>
          <a:lstStyle/>
          <a:p>
            <a:pPr>
              <a:defRPr sz="1400"/>
            </a:pPr>
            <a:endParaRPr lang="en-US"/>
          </a:p>
        </c:txPr>
        <c:crossAx val="9168486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7"/>
    </mc:Choice>
    <mc:Fallback>
      <c:style val="37"/>
    </mc:Fallback>
  </mc:AlternateContent>
  <c:chart>
    <c:title>
      <c:tx>
        <c:rich>
          <a:bodyPr/>
          <a:lstStyle/>
          <a:p>
            <a:pPr>
              <a:defRPr/>
            </a:pPr>
            <a:r>
              <a:rPr lang="en-US" dirty="0"/>
              <a:t>Academic Performance Index </a:t>
            </a:r>
            <a:r>
              <a:rPr lang="en-US" dirty="0" smtClean="0"/>
              <a:t>(API) by </a:t>
            </a:r>
            <a:r>
              <a:rPr lang="en-US" dirty="0"/>
              <a:t>Ventura County School Districts, 2013</a:t>
            </a:r>
          </a:p>
        </c:rich>
      </c:tx>
      <c:layout/>
      <c:overlay val="0"/>
    </c:title>
    <c:autoTitleDeleted val="0"/>
    <c:plotArea>
      <c:layout/>
      <c:barChart>
        <c:barDir val="bar"/>
        <c:grouping val="clustered"/>
        <c:varyColors val="0"/>
        <c:ser>
          <c:idx val="0"/>
          <c:order val="0"/>
          <c:tx>
            <c:strRef>
              <c:f>'[NEW Misery Index by School Districts Ventura County (1).xlsx]API , 2013'!$B$3</c:f>
              <c:strCache>
                <c:ptCount val="1"/>
                <c:pt idx="0">
                  <c:v>API</c:v>
                </c:pt>
              </c:strCache>
            </c:strRef>
          </c:tx>
          <c:invertIfNegative val="0"/>
          <c:dLbls>
            <c:txPr>
              <a:bodyPr/>
              <a:lstStyle/>
              <a:p>
                <a:pPr>
                  <a:defRPr sz="1400"/>
                </a:pPr>
                <a:endParaRPr lang="en-US"/>
              </a:p>
            </c:txPr>
            <c:dLblPos val="outEnd"/>
            <c:showLegendKey val="0"/>
            <c:showVal val="1"/>
            <c:showCatName val="0"/>
            <c:showSerName val="0"/>
            <c:showPercent val="0"/>
            <c:showBubbleSize val="0"/>
            <c:showLeaderLines val="0"/>
          </c:dLbls>
          <c:cat>
            <c:strRef>
              <c:f>'[NEW Misery Index by School Districts Ventura County (1).xlsx]API , 2013'!$A$4:$A$21</c:f>
              <c:strCache>
                <c:ptCount val="18"/>
                <c:pt idx="0">
                  <c:v>Fillmore Unified</c:v>
                </c:pt>
                <c:pt idx="1">
                  <c:v>Oxnard Elementary</c:v>
                </c:pt>
                <c:pt idx="2">
                  <c:v>Rio</c:v>
                </c:pt>
                <c:pt idx="3">
                  <c:v>Ocean View</c:v>
                </c:pt>
                <c:pt idx="4">
                  <c:v>Hueneme Elementary</c:v>
                </c:pt>
                <c:pt idx="5">
                  <c:v>Briggs Elementary</c:v>
                </c:pt>
                <c:pt idx="6">
                  <c:v>Santa Paula Unified</c:v>
                </c:pt>
                <c:pt idx="7">
                  <c:v>Ojai Unified</c:v>
                </c:pt>
                <c:pt idx="8">
                  <c:v>Ventura Unified</c:v>
                </c:pt>
                <c:pt idx="9">
                  <c:v>Somis Union</c:v>
                </c:pt>
                <c:pt idx="10">
                  <c:v>Simi Valley Unified</c:v>
                </c:pt>
                <c:pt idx="11">
                  <c:v>Mupu Elementary</c:v>
                </c:pt>
                <c:pt idx="12">
                  <c:v>Moorpark Unified</c:v>
                </c:pt>
                <c:pt idx="13">
                  <c:v>Mesa Union</c:v>
                </c:pt>
                <c:pt idx="14">
                  <c:v>Pleasant Valley Elementary</c:v>
                </c:pt>
                <c:pt idx="15">
                  <c:v>Conejo Valley Unified</c:v>
                </c:pt>
                <c:pt idx="16">
                  <c:v>Oak Park Unified</c:v>
                </c:pt>
                <c:pt idx="17">
                  <c:v>Santa Clara Elementary</c:v>
                </c:pt>
              </c:strCache>
            </c:strRef>
          </c:cat>
          <c:val>
            <c:numRef>
              <c:f>'[NEW Misery Index by School Districts Ventura County (1).xlsx]API , 2013'!$B$4:$B$21</c:f>
              <c:numCache>
                <c:formatCode>General</c:formatCode>
                <c:ptCount val="18"/>
                <c:pt idx="0">
                  <c:v>724</c:v>
                </c:pt>
                <c:pt idx="1">
                  <c:v>727</c:v>
                </c:pt>
                <c:pt idx="2">
                  <c:v>727</c:v>
                </c:pt>
                <c:pt idx="3">
                  <c:v>731</c:v>
                </c:pt>
                <c:pt idx="4">
                  <c:v>734</c:v>
                </c:pt>
                <c:pt idx="5">
                  <c:v>763</c:v>
                </c:pt>
                <c:pt idx="6">
                  <c:v>790</c:v>
                </c:pt>
                <c:pt idx="7">
                  <c:v>800</c:v>
                </c:pt>
                <c:pt idx="8">
                  <c:v>811</c:v>
                </c:pt>
                <c:pt idx="9">
                  <c:v>814</c:v>
                </c:pt>
                <c:pt idx="10">
                  <c:v>830</c:v>
                </c:pt>
                <c:pt idx="11">
                  <c:v>834</c:v>
                </c:pt>
                <c:pt idx="12">
                  <c:v>841</c:v>
                </c:pt>
                <c:pt idx="13">
                  <c:v>863</c:v>
                </c:pt>
                <c:pt idx="14">
                  <c:v>866</c:v>
                </c:pt>
                <c:pt idx="15">
                  <c:v>884</c:v>
                </c:pt>
                <c:pt idx="16">
                  <c:v>929</c:v>
                </c:pt>
                <c:pt idx="17">
                  <c:v>947</c:v>
                </c:pt>
              </c:numCache>
            </c:numRef>
          </c:val>
        </c:ser>
        <c:dLbls>
          <c:showLegendKey val="0"/>
          <c:showVal val="0"/>
          <c:showCatName val="0"/>
          <c:showSerName val="0"/>
          <c:showPercent val="0"/>
          <c:showBubbleSize val="0"/>
        </c:dLbls>
        <c:gapWidth val="150"/>
        <c:axId val="91861376"/>
        <c:axId val="91862912"/>
      </c:barChart>
      <c:catAx>
        <c:axId val="91861376"/>
        <c:scaling>
          <c:orientation val="minMax"/>
        </c:scaling>
        <c:delete val="0"/>
        <c:axPos val="l"/>
        <c:majorTickMark val="out"/>
        <c:minorTickMark val="none"/>
        <c:tickLblPos val="nextTo"/>
        <c:txPr>
          <a:bodyPr/>
          <a:lstStyle/>
          <a:p>
            <a:pPr>
              <a:defRPr sz="1400"/>
            </a:pPr>
            <a:endParaRPr lang="en-US"/>
          </a:p>
        </c:txPr>
        <c:crossAx val="91862912"/>
        <c:crosses val="autoZero"/>
        <c:auto val="1"/>
        <c:lblAlgn val="ctr"/>
        <c:lblOffset val="100"/>
        <c:noMultiLvlLbl val="0"/>
      </c:catAx>
      <c:valAx>
        <c:axId val="91862912"/>
        <c:scaling>
          <c:orientation val="minMax"/>
        </c:scaling>
        <c:delete val="0"/>
        <c:axPos val="b"/>
        <c:majorGridlines/>
        <c:title>
          <c:tx>
            <c:rich>
              <a:bodyPr/>
              <a:lstStyle/>
              <a:p>
                <a:pPr>
                  <a:defRPr sz="1400"/>
                </a:pPr>
                <a:r>
                  <a:rPr lang="en-US" sz="1400" dirty="0"/>
                  <a:t>API</a:t>
                </a:r>
              </a:p>
            </c:rich>
          </c:tx>
          <c:layout/>
          <c:overlay val="0"/>
        </c:title>
        <c:numFmt formatCode="General" sourceLinked="1"/>
        <c:majorTickMark val="out"/>
        <c:minorTickMark val="none"/>
        <c:tickLblPos val="nextTo"/>
        <c:txPr>
          <a:bodyPr/>
          <a:lstStyle/>
          <a:p>
            <a:pPr>
              <a:defRPr sz="1400"/>
            </a:pPr>
            <a:endParaRPr lang="en-US"/>
          </a:p>
        </c:txPr>
        <c:crossAx val="9186137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7"/>
    </mc:Choice>
    <mc:Fallback>
      <c:style val="37"/>
    </mc:Fallback>
  </mc:AlternateContent>
  <c:chart>
    <c:title>
      <c:tx>
        <c:rich>
          <a:bodyPr/>
          <a:lstStyle/>
          <a:p>
            <a:pPr>
              <a:defRPr sz="1800"/>
            </a:pPr>
            <a:r>
              <a:rPr lang="en-US" sz="1800" dirty="0"/>
              <a:t>Life Expectancy by Race </a:t>
            </a:r>
            <a:r>
              <a:rPr lang="en-US" sz="1800" dirty="0" smtClean="0"/>
              <a:t>and </a:t>
            </a:r>
            <a:r>
              <a:rPr lang="en-US" sz="1800" dirty="0"/>
              <a:t>Gender in California, 2010</a:t>
            </a:r>
          </a:p>
          <a:p>
            <a:pPr>
              <a:defRPr sz="1800"/>
            </a:pPr>
            <a:endParaRPr lang="en-US" sz="1800" dirty="0"/>
          </a:p>
        </c:rich>
      </c:tx>
      <c:overlay val="0"/>
    </c:title>
    <c:autoTitleDeleted val="0"/>
    <c:plotArea>
      <c:layout/>
      <c:barChart>
        <c:barDir val="col"/>
        <c:grouping val="clustered"/>
        <c:varyColors val="0"/>
        <c:ser>
          <c:idx val="0"/>
          <c:order val="0"/>
          <c:tx>
            <c:strRef>
              <c:f>'Life Expectancy'!$B$3</c:f>
              <c:strCache>
                <c:ptCount val="1"/>
                <c:pt idx="0">
                  <c:v>Male</c:v>
                </c:pt>
              </c:strCache>
            </c:strRef>
          </c:tx>
          <c:invertIfNegative val="0"/>
          <c:dLbls>
            <c:txPr>
              <a:bodyPr/>
              <a:lstStyle/>
              <a:p>
                <a:pPr>
                  <a:defRPr sz="1400"/>
                </a:pPr>
                <a:endParaRPr lang="en-US"/>
              </a:p>
            </c:txPr>
            <c:dLblPos val="outEnd"/>
            <c:showLegendKey val="0"/>
            <c:showVal val="1"/>
            <c:showCatName val="0"/>
            <c:showSerName val="0"/>
            <c:showPercent val="0"/>
            <c:showBubbleSize val="0"/>
            <c:showLeaderLines val="0"/>
          </c:dLbls>
          <c:cat>
            <c:strRef>
              <c:f>'Life Expectancy'!$A$4:$A$8</c:f>
              <c:strCache>
                <c:ptCount val="5"/>
                <c:pt idx="0">
                  <c:v>Afrian American </c:v>
                </c:pt>
                <c:pt idx="1">
                  <c:v>Latino</c:v>
                </c:pt>
                <c:pt idx="2">
                  <c:v>Native American</c:v>
                </c:pt>
                <c:pt idx="3">
                  <c:v>Asian </c:v>
                </c:pt>
                <c:pt idx="4">
                  <c:v>White</c:v>
                </c:pt>
              </c:strCache>
            </c:strRef>
          </c:cat>
          <c:val>
            <c:numRef>
              <c:f>'Life Expectancy'!$B$4:$B$8</c:f>
              <c:numCache>
                <c:formatCode>0.0%</c:formatCode>
                <c:ptCount val="5"/>
                <c:pt idx="0">
                  <c:v>0.70199999999999996</c:v>
                </c:pt>
                <c:pt idx="1">
                  <c:v>0.80300000000000005</c:v>
                </c:pt>
                <c:pt idx="2">
                  <c:v>0.75</c:v>
                </c:pt>
                <c:pt idx="3">
                  <c:v>0.83299999999999996</c:v>
                </c:pt>
                <c:pt idx="4">
                  <c:v>0.76900000000000002</c:v>
                </c:pt>
              </c:numCache>
            </c:numRef>
          </c:val>
        </c:ser>
        <c:ser>
          <c:idx val="1"/>
          <c:order val="1"/>
          <c:tx>
            <c:strRef>
              <c:f>'Life Expectancy'!$C$3</c:f>
              <c:strCache>
                <c:ptCount val="1"/>
                <c:pt idx="0">
                  <c:v>Female</c:v>
                </c:pt>
              </c:strCache>
            </c:strRef>
          </c:tx>
          <c:invertIfNegative val="0"/>
          <c:dLbls>
            <c:txPr>
              <a:bodyPr/>
              <a:lstStyle/>
              <a:p>
                <a:pPr>
                  <a:defRPr sz="1400"/>
                </a:pPr>
                <a:endParaRPr lang="en-US"/>
              </a:p>
            </c:txPr>
            <c:dLblPos val="outEnd"/>
            <c:showLegendKey val="0"/>
            <c:showVal val="1"/>
            <c:showCatName val="0"/>
            <c:showSerName val="0"/>
            <c:showPercent val="0"/>
            <c:showBubbleSize val="0"/>
            <c:showLeaderLines val="0"/>
          </c:dLbls>
          <c:cat>
            <c:strRef>
              <c:f>'Life Expectancy'!$A$4:$A$8</c:f>
              <c:strCache>
                <c:ptCount val="5"/>
                <c:pt idx="0">
                  <c:v>Afrian American </c:v>
                </c:pt>
                <c:pt idx="1">
                  <c:v>Latino</c:v>
                </c:pt>
                <c:pt idx="2">
                  <c:v>Native American</c:v>
                </c:pt>
                <c:pt idx="3">
                  <c:v>Asian </c:v>
                </c:pt>
                <c:pt idx="4">
                  <c:v>White</c:v>
                </c:pt>
              </c:strCache>
            </c:strRef>
          </c:cat>
          <c:val>
            <c:numRef>
              <c:f>'Life Expectancy'!$C$4:$C$8</c:f>
              <c:numCache>
                <c:formatCode>0.0%</c:formatCode>
                <c:ptCount val="5"/>
                <c:pt idx="0">
                  <c:v>0.76400000000000001</c:v>
                </c:pt>
                <c:pt idx="1">
                  <c:v>0.85799999999999998</c:v>
                </c:pt>
                <c:pt idx="2">
                  <c:v>0.79900000000000004</c:v>
                </c:pt>
                <c:pt idx="3">
                  <c:v>0.88600000000000001</c:v>
                </c:pt>
                <c:pt idx="4">
                  <c:v>0.81699999999999995</c:v>
                </c:pt>
              </c:numCache>
            </c:numRef>
          </c:val>
        </c:ser>
        <c:dLbls>
          <c:showLegendKey val="0"/>
          <c:showVal val="0"/>
          <c:showCatName val="0"/>
          <c:showSerName val="0"/>
          <c:showPercent val="0"/>
          <c:showBubbleSize val="0"/>
        </c:dLbls>
        <c:gapWidth val="150"/>
        <c:axId val="92369280"/>
        <c:axId val="92370816"/>
      </c:barChart>
      <c:catAx>
        <c:axId val="92369280"/>
        <c:scaling>
          <c:orientation val="minMax"/>
        </c:scaling>
        <c:delete val="0"/>
        <c:axPos val="b"/>
        <c:majorTickMark val="out"/>
        <c:minorTickMark val="none"/>
        <c:tickLblPos val="nextTo"/>
        <c:txPr>
          <a:bodyPr/>
          <a:lstStyle/>
          <a:p>
            <a:pPr>
              <a:defRPr sz="1400"/>
            </a:pPr>
            <a:endParaRPr lang="en-US"/>
          </a:p>
        </c:txPr>
        <c:crossAx val="92370816"/>
        <c:crosses val="autoZero"/>
        <c:auto val="1"/>
        <c:lblAlgn val="ctr"/>
        <c:lblOffset val="100"/>
        <c:noMultiLvlLbl val="0"/>
      </c:catAx>
      <c:valAx>
        <c:axId val="92370816"/>
        <c:scaling>
          <c:orientation val="minMax"/>
        </c:scaling>
        <c:delete val="0"/>
        <c:axPos val="l"/>
        <c:majorGridlines/>
        <c:title>
          <c:tx>
            <c:rich>
              <a:bodyPr rot="-5400000" vert="horz"/>
              <a:lstStyle/>
              <a:p>
                <a:pPr>
                  <a:defRPr sz="1400"/>
                </a:pPr>
                <a:r>
                  <a:rPr lang="en-US" sz="1400" dirty="0"/>
                  <a:t>Life Expectancy</a:t>
                </a:r>
              </a:p>
            </c:rich>
          </c:tx>
          <c:overlay val="0"/>
        </c:title>
        <c:numFmt formatCode="0.0%" sourceLinked="1"/>
        <c:majorTickMark val="out"/>
        <c:minorTickMark val="none"/>
        <c:tickLblPos val="nextTo"/>
        <c:txPr>
          <a:bodyPr/>
          <a:lstStyle/>
          <a:p>
            <a:pPr>
              <a:defRPr sz="1400"/>
            </a:pPr>
            <a:endParaRPr lang="en-US"/>
          </a:p>
        </c:txPr>
        <c:crossAx val="92369280"/>
        <c:crosses val="autoZero"/>
        <c:crossBetween val="between"/>
      </c:valAx>
    </c:plotArea>
    <c:legend>
      <c:legendPos val="b"/>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7"/>
    </mc:Choice>
    <mc:Fallback>
      <c:style val="37"/>
    </mc:Fallback>
  </mc:AlternateContent>
  <c:chart>
    <c:title>
      <c:tx>
        <c:rich>
          <a:bodyPr/>
          <a:lstStyle/>
          <a:p>
            <a:pPr>
              <a:defRPr sz="1800"/>
            </a:pPr>
            <a:r>
              <a:rPr lang="en-US" sz="1800" dirty="0"/>
              <a:t>Obesity by Race and Gender in California , 2012</a:t>
            </a:r>
          </a:p>
        </c:rich>
      </c:tx>
      <c:overlay val="0"/>
    </c:title>
    <c:autoTitleDeleted val="0"/>
    <c:plotArea>
      <c:layout/>
      <c:barChart>
        <c:barDir val="col"/>
        <c:grouping val="clustered"/>
        <c:varyColors val="0"/>
        <c:ser>
          <c:idx val="0"/>
          <c:order val="0"/>
          <c:tx>
            <c:strRef>
              <c:f>'Life Expectancy'!$B$21</c:f>
              <c:strCache>
                <c:ptCount val="1"/>
                <c:pt idx="0">
                  <c:v>Male</c:v>
                </c:pt>
              </c:strCache>
            </c:strRef>
          </c:tx>
          <c:invertIfNegative val="0"/>
          <c:dLbls>
            <c:txPr>
              <a:bodyPr/>
              <a:lstStyle/>
              <a:p>
                <a:pPr>
                  <a:defRPr sz="1400"/>
                </a:pPr>
                <a:endParaRPr lang="en-US"/>
              </a:p>
            </c:txPr>
            <c:dLblPos val="outEnd"/>
            <c:showLegendKey val="0"/>
            <c:showVal val="1"/>
            <c:showCatName val="0"/>
            <c:showSerName val="0"/>
            <c:showPercent val="0"/>
            <c:showBubbleSize val="0"/>
            <c:showLeaderLines val="0"/>
          </c:dLbls>
          <c:cat>
            <c:strRef>
              <c:f>'Life Expectancy'!$A$22:$A$25</c:f>
              <c:strCache>
                <c:ptCount val="4"/>
                <c:pt idx="0">
                  <c:v>Afrian American </c:v>
                </c:pt>
                <c:pt idx="1">
                  <c:v>Latino</c:v>
                </c:pt>
                <c:pt idx="2">
                  <c:v>Asian </c:v>
                </c:pt>
                <c:pt idx="3">
                  <c:v>White</c:v>
                </c:pt>
              </c:strCache>
            </c:strRef>
          </c:cat>
          <c:val>
            <c:numRef>
              <c:f>'Life Expectancy'!$B$22:$B$25</c:f>
              <c:numCache>
                <c:formatCode>0.0%</c:formatCode>
                <c:ptCount val="4"/>
                <c:pt idx="0">
                  <c:v>0.28199999999999997</c:v>
                </c:pt>
                <c:pt idx="1">
                  <c:v>0.33200000000000002</c:v>
                </c:pt>
                <c:pt idx="2">
                  <c:v>0.159</c:v>
                </c:pt>
                <c:pt idx="3">
                  <c:v>0.23300000000000001</c:v>
                </c:pt>
              </c:numCache>
            </c:numRef>
          </c:val>
        </c:ser>
        <c:ser>
          <c:idx val="1"/>
          <c:order val="1"/>
          <c:tx>
            <c:strRef>
              <c:f>'Life Expectancy'!$C$21</c:f>
              <c:strCache>
                <c:ptCount val="1"/>
                <c:pt idx="0">
                  <c:v>Female</c:v>
                </c:pt>
              </c:strCache>
            </c:strRef>
          </c:tx>
          <c:invertIfNegative val="0"/>
          <c:dLbls>
            <c:txPr>
              <a:bodyPr/>
              <a:lstStyle/>
              <a:p>
                <a:pPr>
                  <a:defRPr sz="1400"/>
                </a:pPr>
                <a:endParaRPr lang="en-US"/>
              </a:p>
            </c:txPr>
            <c:dLblPos val="outEnd"/>
            <c:showLegendKey val="0"/>
            <c:showVal val="1"/>
            <c:showCatName val="0"/>
            <c:showSerName val="0"/>
            <c:showPercent val="0"/>
            <c:showBubbleSize val="0"/>
            <c:showLeaderLines val="0"/>
          </c:dLbls>
          <c:cat>
            <c:strRef>
              <c:f>'Life Expectancy'!$A$22:$A$25</c:f>
              <c:strCache>
                <c:ptCount val="4"/>
                <c:pt idx="0">
                  <c:v>Afrian American </c:v>
                </c:pt>
                <c:pt idx="1">
                  <c:v>Latino</c:v>
                </c:pt>
                <c:pt idx="2">
                  <c:v>Asian </c:v>
                </c:pt>
                <c:pt idx="3">
                  <c:v>White</c:v>
                </c:pt>
              </c:strCache>
            </c:strRef>
          </c:cat>
          <c:val>
            <c:numRef>
              <c:f>'Life Expectancy'!$C$22:$C$25</c:f>
              <c:numCache>
                <c:formatCode>0.0%</c:formatCode>
                <c:ptCount val="4"/>
                <c:pt idx="0">
                  <c:v>0.41599999999999998</c:v>
                </c:pt>
                <c:pt idx="1">
                  <c:v>0.35899999999999999</c:v>
                </c:pt>
                <c:pt idx="2">
                  <c:v>8.7999999999999995E-2</c:v>
                </c:pt>
                <c:pt idx="3">
                  <c:v>0.216</c:v>
                </c:pt>
              </c:numCache>
            </c:numRef>
          </c:val>
        </c:ser>
        <c:dLbls>
          <c:showLegendKey val="0"/>
          <c:showVal val="0"/>
          <c:showCatName val="0"/>
          <c:showSerName val="0"/>
          <c:showPercent val="0"/>
          <c:showBubbleSize val="0"/>
        </c:dLbls>
        <c:gapWidth val="150"/>
        <c:axId val="92397568"/>
        <c:axId val="92399104"/>
      </c:barChart>
      <c:catAx>
        <c:axId val="92397568"/>
        <c:scaling>
          <c:orientation val="minMax"/>
        </c:scaling>
        <c:delete val="0"/>
        <c:axPos val="b"/>
        <c:majorTickMark val="out"/>
        <c:minorTickMark val="none"/>
        <c:tickLblPos val="nextTo"/>
        <c:txPr>
          <a:bodyPr/>
          <a:lstStyle/>
          <a:p>
            <a:pPr>
              <a:defRPr sz="1400"/>
            </a:pPr>
            <a:endParaRPr lang="en-US"/>
          </a:p>
        </c:txPr>
        <c:crossAx val="92399104"/>
        <c:crosses val="autoZero"/>
        <c:auto val="1"/>
        <c:lblAlgn val="ctr"/>
        <c:lblOffset val="100"/>
        <c:noMultiLvlLbl val="0"/>
      </c:catAx>
      <c:valAx>
        <c:axId val="92399104"/>
        <c:scaling>
          <c:orientation val="minMax"/>
        </c:scaling>
        <c:delete val="0"/>
        <c:axPos val="l"/>
        <c:majorGridlines/>
        <c:numFmt formatCode="0.0%" sourceLinked="1"/>
        <c:majorTickMark val="out"/>
        <c:minorTickMark val="none"/>
        <c:tickLblPos val="nextTo"/>
        <c:txPr>
          <a:bodyPr/>
          <a:lstStyle/>
          <a:p>
            <a:pPr>
              <a:defRPr sz="1400"/>
            </a:pPr>
            <a:endParaRPr lang="en-US"/>
          </a:p>
        </c:txPr>
        <c:crossAx val="92397568"/>
        <c:crosses val="autoZero"/>
        <c:crossBetween val="between"/>
      </c:valAx>
    </c:plotArea>
    <c:legend>
      <c:legendPos val="b"/>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23ECCD-4269-4DAE-AE18-51678CC7ECE8}"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3AE3BBF-11D2-4100-B49A-DADC20E734C2}">
      <dgm:prSet custT="1"/>
      <dgm:spPr>
        <a:solidFill>
          <a:srgbClr val="7030A0"/>
        </a:solidFill>
        <a:ln w="38100">
          <a:solidFill>
            <a:srgbClr val="FFC000"/>
          </a:solidFill>
        </a:ln>
      </dgm:spPr>
      <dgm:t>
        <a:bodyPr/>
        <a:lstStyle/>
        <a:p>
          <a:pPr rtl="0"/>
          <a:r>
            <a:rPr lang="en-US" sz="2400" dirty="0" smtClean="0"/>
            <a:t>It is an index presenting the Existing disparities in socio-economic conditions of children in a community. </a:t>
          </a:r>
          <a:endParaRPr lang="en-US" sz="2400" dirty="0"/>
        </a:p>
      </dgm:t>
    </dgm:pt>
    <dgm:pt modelId="{74322F40-487B-443A-93B5-64CDCB5E96C4}" type="parTrans" cxnId="{A51572DA-7A2D-43B3-9F22-75EEEDD482AD}">
      <dgm:prSet/>
      <dgm:spPr/>
      <dgm:t>
        <a:bodyPr/>
        <a:lstStyle/>
        <a:p>
          <a:endParaRPr lang="en-US" sz="2400"/>
        </a:p>
      </dgm:t>
    </dgm:pt>
    <dgm:pt modelId="{FB1184E8-078C-45FA-B7C2-9A83EB6AD76A}" type="sibTrans" cxnId="{A51572DA-7A2D-43B3-9F22-75EEEDD482AD}">
      <dgm:prSet custT="1"/>
      <dgm:spPr/>
      <dgm:t>
        <a:bodyPr/>
        <a:lstStyle/>
        <a:p>
          <a:endParaRPr lang="en-US" sz="2400" dirty="0"/>
        </a:p>
      </dgm:t>
    </dgm:pt>
    <dgm:pt modelId="{197D2298-209B-4F85-AD44-C0953EC0D503}">
      <dgm:prSet custT="1"/>
      <dgm:spPr>
        <a:solidFill>
          <a:srgbClr val="7030A0"/>
        </a:solidFill>
        <a:ln w="38100">
          <a:solidFill>
            <a:srgbClr val="FFC000"/>
          </a:solidFill>
        </a:ln>
      </dgm:spPr>
      <dgm:t>
        <a:bodyPr/>
        <a:lstStyle/>
        <a:p>
          <a:pPr rtl="0"/>
          <a:r>
            <a:rPr lang="en-US" sz="2400" dirty="0" smtClean="0"/>
            <a:t>Its value provides an expression of the living condition of children and it varies  adversely with the wellbeing of children.</a:t>
          </a:r>
          <a:endParaRPr lang="en-US" sz="2400" dirty="0"/>
        </a:p>
      </dgm:t>
    </dgm:pt>
    <dgm:pt modelId="{B948A64C-F1B6-4F76-B932-7439315AC7B6}" type="parTrans" cxnId="{72A2E5DB-FDF9-4508-89BC-8E0459DCD4E8}">
      <dgm:prSet/>
      <dgm:spPr/>
      <dgm:t>
        <a:bodyPr/>
        <a:lstStyle/>
        <a:p>
          <a:endParaRPr lang="en-US" sz="2400"/>
        </a:p>
      </dgm:t>
    </dgm:pt>
    <dgm:pt modelId="{C878F02B-E525-4DBF-A1B2-32532D8F326A}" type="sibTrans" cxnId="{72A2E5DB-FDF9-4508-89BC-8E0459DCD4E8}">
      <dgm:prSet/>
      <dgm:spPr/>
      <dgm:t>
        <a:bodyPr/>
        <a:lstStyle/>
        <a:p>
          <a:endParaRPr lang="en-US" sz="2400"/>
        </a:p>
      </dgm:t>
    </dgm:pt>
    <dgm:pt modelId="{43395517-34E4-4961-9EBB-129F2CF3D6C2}" type="pres">
      <dgm:prSet presAssocID="{0923ECCD-4269-4DAE-AE18-51678CC7ECE8}" presName="Name0" presStyleCnt="0">
        <dgm:presLayoutVars>
          <dgm:dir/>
          <dgm:resizeHandles val="exact"/>
        </dgm:presLayoutVars>
      </dgm:prSet>
      <dgm:spPr/>
      <dgm:t>
        <a:bodyPr/>
        <a:lstStyle/>
        <a:p>
          <a:endParaRPr lang="en-US"/>
        </a:p>
      </dgm:t>
    </dgm:pt>
    <dgm:pt modelId="{60CC5E77-C870-43E7-AA91-E23633C752A4}" type="pres">
      <dgm:prSet presAssocID="{63AE3BBF-11D2-4100-B49A-DADC20E734C2}" presName="node" presStyleLbl="node1" presStyleIdx="0" presStyleCnt="2">
        <dgm:presLayoutVars>
          <dgm:bulletEnabled val="1"/>
        </dgm:presLayoutVars>
      </dgm:prSet>
      <dgm:spPr/>
      <dgm:t>
        <a:bodyPr/>
        <a:lstStyle/>
        <a:p>
          <a:endParaRPr lang="en-US"/>
        </a:p>
      </dgm:t>
    </dgm:pt>
    <dgm:pt modelId="{16B178A9-0667-4980-A14A-28C3DE3D523B}" type="pres">
      <dgm:prSet presAssocID="{FB1184E8-078C-45FA-B7C2-9A83EB6AD76A}" presName="sibTrans" presStyleLbl="sibTrans2D1" presStyleIdx="0" presStyleCnt="1"/>
      <dgm:spPr/>
      <dgm:t>
        <a:bodyPr/>
        <a:lstStyle/>
        <a:p>
          <a:endParaRPr lang="en-US"/>
        </a:p>
      </dgm:t>
    </dgm:pt>
    <dgm:pt modelId="{00AFE0E9-BD34-47AB-A455-4C11702A6AD6}" type="pres">
      <dgm:prSet presAssocID="{FB1184E8-078C-45FA-B7C2-9A83EB6AD76A}" presName="connectorText" presStyleLbl="sibTrans2D1" presStyleIdx="0" presStyleCnt="1"/>
      <dgm:spPr/>
      <dgm:t>
        <a:bodyPr/>
        <a:lstStyle/>
        <a:p>
          <a:endParaRPr lang="en-US"/>
        </a:p>
      </dgm:t>
    </dgm:pt>
    <dgm:pt modelId="{48A62220-8E86-4023-B1CE-B39B5A8E4EAC}" type="pres">
      <dgm:prSet presAssocID="{197D2298-209B-4F85-AD44-C0953EC0D503}" presName="node" presStyleLbl="node1" presStyleIdx="1" presStyleCnt="2">
        <dgm:presLayoutVars>
          <dgm:bulletEnabled val="1"/>
        </dgm:presLayoutVars>
      </dgm:prSet>
      <dgm:spPr/>
      <dgm:t>
        <a:bodyPr/>
        <a:lstStyle/>
        <a:p>
          <a:endParaRPr lang="en-US"/>
        </a:p>
      </dgm:t>
    </dgm:pt>
  </dgm:ptLst>
  <dgm:cxnLst>
    <dgm:cxn modelId="{27D82C90-8A58-4E28-8FE1-BF358857E1E6}" type="presOf" srcId="{63AE3BBF-11D2-4100-B49A-DADC20E734C2}" destId="{60CC5E77-C870-43E7-AA91-E23633C752A4}" srcOrd="0" destOrd="0" presId="urn:microsoft.com/office/officeart/2005/8/layout/process1"/>
    <dgm:cxn modelId="{9F7DE4B2-A6E9-43CA-A81F-6AC892FB71FD}" type="presOf" srcId="{FB1184E8-078C-45FA-B7C2-9A83EB6AD76A}" destId="{16B178A9-0667-4980-A14A-28C3DE3D523B}" srcOrd="0" destOrd="0" presId="urn:microsoft.com/office/officeart/2005/8/layout/process1"/>
    <dgm:cxn modelId="{63BFC179-0CEE-485F-873B-637A88FB8E4C}" type="presOf" srcId="{FB1184E8-078C-45FA-B7C2-9A83EB6AD76A}" destId="{00AFE0E9-BD34-47AB-A455-4C11702A6AD6}" srcOrd="1" destOrd="0" presId="urn:microsoft.com/office/officeart/2005/8/layout/process1"/>
    <dgm:cxn modelId="{D36EE31E-27D1-4C31-987A-36A5EC9B77FE}" type="presOf" srcId="{0923ECCD-4269-4DAE-AE18-51678CC7ECE8}" destId="{43395517-34E4-4961-9EBB-129F2CF3D6C2}" srcOrd="0" destOrd="0" presId="urn:microsoft.com/office/officeart/2005/8/layout/process1"/>
    <dgm:cxn modelId="{72A2E5DB-FDF9-4508-89BC-8E0459DCD4E8}" srcId="{0923ECCD-4269-4DAE-AE18-51678CC7ECE8}" destId="{197D2298-209B-4F85-AD44-C0953EC0D503}" srcOrd="1" destOrd="0" parTransId="{B948A64C-F1B6-4F76-B932-7439315AC7B6}" sibTransId="{C878F02B-E525-4DBF-A1B2-32532D8F326A}"/>
    <dgm:cxn modelId="{A51572DA-7A2D-43B3-9F22-75EEEDD482AD}" srcId="{0923ECCD-4269-4DAE-AE18-51678CC7ECE8}" destId="{63AE3BBF-11D2-4100-B49A-DADC20E734C2}" srcOrd="0" destOrd="0" parTransId="{74322F40-487B-443A-93B5-64CDCB5E96C4}" sibTransId="{FB1184E8-078C-45FA-B7C2-9A83EB6AD76A}"/>
    <dgm:cxn modelId="{56B32381-6D93-40F9-A478-26D079F89E95}" type="presOf" srcId="{197D2298-209B-4F85-AD44-C0953EC0D503}" destId="{48A62220-8E86-4023-B1CE-B39B5A8E4EAC}" srcOrd="0" destOrd="0" presId="urn:microsoft.com/office/officeart/2005/8/layout/process1"/>
    <dgm:cxn modelId="{EB87FB66-8DB1-4B18-B8DE-B55C2AECE5F3}" type="presParOf" srcId="{43395517-34E4-4961-9EBB-129F2CF3D6C2}" destId="{60CC5E77-C870-43E7-AA91-E23633C752A4}" srcOrd="0" destOrd="0" presId="urn:microsoft.com/office/officeart/2005/8/layout/process1"/>
    <dgm:cxn modelId="{0F3C8748-E641-4BAE-A15F-AE174D4988B3}" type="presParOf" srcId="{43395517-34E4-4961-9EBB-129F2CF3D6C2}" destId="{16B178A9-0667-4980-A14A-28C3DE3D523B}" srcOrd="1" destOrd="0" presId="urn:microsoft.com/office/officeart/2005/8/layout/process1"/>
    <dgm:cxn modelId="{79385D4E-E12C-4C19-9432-8640B9E4E14E}" type="presParOf" srcId="{16B178A9-0667-4980-A14A-28C3DE3D523B}" destId="{00AFE0E9-BD34-47AB-A455-4C11702A6AD6}" srcOrd="0" destOrd="0" presId="urn:microsoft.com/office/officeart/2005/8/layout/process1"/>
    <dgm:cxn modelId="{F824BEE9-474E-453D-9444-6CFD7392BB89}" type="presParOf" srcId="{43395517-34E4-4961-9EBB-129F2CF3D6C2}" destId="{48A62220-8E86-4023-B1CE-B39B5A8E4EAC}" srcOrd="2" destOrd="0" presId="urn:microsoft.com/office/officeart/2005/8/layout/process1"/>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FF248DB-EB02-41DC-BC33-F3B5A176E3A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A0019F9-1178-4ABA-8315-8E0032F6644E}">
      <dgm:prSet/>
      <dgm:spPr>
        <a:solidFill>
          <a:srgbClr val="7030A0"/>
        </a:solidFill>
        <a:ln w="38100">
          <a:solidFill>
            <a:srgbClr val="FFC000"/>
          </a:solidFill>
        </a:ln>
      </dgm:spPr>
      <dgm:t>
        <a:bodyPr/>
        <a:lstStyle/>
        <a:p>
          <a:pPr rtl="0"/>
          <a:r>
            <a:rPr lang="en-US" dirty="0" smtClean="0"/>
            <a:t>INCLUDES SIX INDICATORS:</a:t>
          </a:r>
          <a:endParaRPr lang="en-US" dirty="0"/>
        </a:p>
      </dgm:t>
    </dgm:pt>
    <dgm:pt modelId="{3E936753-E315-432D-9446-1EEC072A16C5}" type="parTrans" cxnId="{F2F51D94-73C3-4A6C-9962-1786699769BA}">
      <dgm:prSet/>
      <dgm:spPr/>
      <dgm:t>
        <a:bodyPr/>
        <a:lstStyle/>
        <a:p>
          <a:endParaRPr lang="en-US"/>
        </a:p>
      </dgm:t>
    </dgm:pt>
    <dgm:pt modelId="{3A89B55E-94C8-4A82-AB3A-B2CA26AB66C2}" type="sibTrans" cxnId="{F2F51D94-73C3-4A6C-9962-1786699769BA}">
      <dgm:prSet/>
      <dgm:spPr/>
      <dgm:t>
        <a:bodyPr/>
        <a:lstStyle/>
        <a:p>
          <a:endParaRPr lang="en-US"/>
        </a:p>
      </dgm:t>
    </dgm:pt>
    <dgm:pt modelId="{1851133F-3E62-4976-AB58-C768D9FFD1B3}">
      <dgm:prSet/>
      <dgm:spPr/>
      <dgm:t>
        <a:bodyPr/>
        <a:lstStyle/>
        <a:p>
          <a:pPr rtl="0"/>
          <a:r>
            <a:rPr lang="en-US" dirty="0" smtClean="0"/>
            <a:t>Percentage of Poverty Among Children 5 Years and Under</a:t>
          </a:r>
          <a:endParaRPr lang="en-US" dirty="0"/>
        </a:p>
      </dgm:t>
    </dgm:pt>
    <dgm:pt modelId="{10EE03CC-8864-4EAB-8A16-54A407632DDD}" type="parTrans" cxnId="{EDC51A2A-F97E-4FA6-ABEC-6743A3006709}">
      <dgm:prSet/>
      <dgm:spPr/>
      <dgm:t>
        <a:bodyPr/>
        <a:lstStyle/>
        <a:p>
          <a:endParaRPr lang="en-US"/>
        </a:p>
      </dgm:t>
    </dgm:pt>
    <dgm:pt modelId="{B129304B-FA46-4B3E-B319-98407A48FFDF}" type="sibTrans" cxnId="{EDC51A2A-F97E-4FA6-ABEC-6743A3006709}">
      <dgm:prSet/>
      <dgm:spPr/>
      <dgm:t>
        <a:bodyPr/>
        <a:lstStyle/>
        <a:p>
          <a:endParaRPr lang="en-US"/>
        </a:p>
      </dgm:t>
    </dgm:pt>
    <dgm:pt modelId="{29DCA9C9-3669-4745-9A90-1927025142D1}">
      <dgm:prSet/>
      <dgm:spPr/>
      <dgm:t>
        <a:bodyPr/>
        <a:lstStyle/>
        <a:p>
          <a:pPr rtl="0"/>
          <a:r>
            <a:rPr lang="en-US" dirty="0" smtClean="0"/>
            <a:t>Percentage of Female Households Below Poverty with Related Children at Age of 5 and Under</a:t>
          </a:r>
          <a:endParaRPr lang="en-US" dirty="0"/>
        </a:p>
      </dgm:t>
    </dgm:pt>
    <dgm:pt modelId="{5955B9EB-2B4F-4CD9-AF37-5A12BA1CF988}" type="parTrans" cxnId="{9DFCD09D-70CA-445B-A228-071068B6A27C}">
      <dgm:prSet/>
      <dgm:spPr/>
      <dgm:t>
        <a:bodyPr/>
        <a:lstStyle/>
        <a:p>
          <a:endParaRPr lang="en-US"/>
        </a:p>
      </dgm:t>
    </dgm:pt>
    <dgm:pt modelId="{0C8E82C4-7E58-4197-94AA-D64FDB320C07}" type="sibTrans" cxnId="{9DFCD09D-70CA-445B-A228-071068B6A27C}">
      <dgm:prSet/>
      <dgm:spPr/>
      <dgm:t>
        <a:bodyPr/>
        <a:lstStyle/>
        <a:p>
          <a:endParaRPr lang="en-US"/>
        </a:p>
      </dgm:t>
    </dgm:pt>
    <dgm:pt modelId="{13EFB43D-BAB9-453E-8203-FA23AFC72813}">
      <dgm:prSet/>
      <dgm:spPr/>
      <dgm:t>
        <a:bodyPr/>
        <a:lstStyle/>
        <a:p>
          <a:pPr rtl="0"/>
          <a:r>
            <a:rPr lang="en-US" dirty="0" smtClean="0"/>
            <a:t>Percentage of Population 25 Years and Above without High School Diploma</a:t>
          </a:r>
          <a:endParaRPr lang="en-US" dirty="0"/>
        </a:p>
      </dgm:t>
    </dgm:pt>
    <dgm:pt modelId="{F95CB66D-862F-444D-8CE0-D5A2BCB9BD43}" type="parTrans" cxnId="{C0B64FCD-FA14-4399-957C-C4D11DA42F16}">
      <dgm:prSet/>
      <dgm:spPr/>
      <dgm:t>
        <a:bodyPr/>
        <a:lstStyle/>
        <a:p>
          <a:endParaRPr lang="en-US"/>
        </a:p>
      </dgm:t>
    </dgm:pt>
    <dgm:pt modelId="{B8DD8018-159D-48B9-98B5-CBFBAFFAFF82}" type="sibTrans" cxnId="{C0B64FCD-FA14-4399-957C-C4D11DA42F16}">
      <dgm:prSet/>
      <dgm:spPr/>
      <dgm:t>
        <a:bodyPr/>
        <a:lstStyle/>
        <a:p>
          <a:endParaRPr lang="en-US"/>
        </a:p>
      </dgm:t>
    </dgm:pt>
    <dgm:pt modelId="{29B57A76-EC35-405E-89DA-18E09511D71C}">
      <dgm:prSet/>
      <dgm:spPr/>
      <dgm:t>
        <a:bodyPr/>
        <a:lstStyle/>
        <a:p>
          <a:pPr rtl="0"/>
          <a:r>
            <a:rPr lang="en-US" dirty="0" smtClean="0"/>
            <a:t>Percentage of People at Age of 5 and Above who Speak English "Less than very Well"</a:t>
          </a:r>
          <a:endParaRPr lang="en-US" dirty="0"/>
        </a:p>
      </dgm:t>
    </dgm:pt>
    <dgm:pt modelId="{A34DB344-5BFB-49E4-9E8F-BB65ED971B24}" type="parTrans" cxnId="{755F94AD-7A2B-4410-B149-6CCB04071039}">
      <dgm:prSet/>
      <dgm:spPr/>
      <dgm:t>
        <a:bodyPr/>
        <a:lstStyle/>
        <a:p>
          <a:endParaRPr lang="en-US"/>
        </a:p>
      </dgm:t>
    </dgm:pt>
    <dgm:pt modelId="{A00AA27F-AFB8-465A-8378-82AD21CD3F72}" type="sibTrans" cxnId="{755F94AD-7A2B-4410-B149-6CCB04071039}">
      <dgm:prSet/>
      <dgm:spPr/>
      <dgm:t>
        <a:bodyPr/>
        <a:lstStyle/>
        <a:p>
          <a:endParaRPr lang="en-US"/>
        </a:p>
      </dgm:t>
    </dgm:pt>
    <dgm:pt modelId="{39719FAE-8EFF-415B-A09E-0AACBFEB336A}">
      <dgm:prSet/>
      <dgm:spPr/>
      <dgm:t>
        <a:bodyPr/>
        <a:lstStyle/>
        <a:p>
          <a:pPr rtl="0"/>
          <a:r>
            <a:rPr lang="en-US" dirty="0" smtClean="0"/>
            <a:t>Free and Reduced Meals</a:t>
          </a:r>
          <a:endParaRPr lang="en-US" dirty="0"/>
        </a:p>
      </dgm:t>
    </dgm:pt>
    <dgm:pt modelId="{ABDB3919-B0C6-46A3-A7E6-3A534BAB7955}" type="parTrans" cxnId="{7DD2017A-EE82-4DA3-9982-F65434D4348F}">
      <dgm:prSet/>
      <dgm:spPr/>
      <dgm:t>
        <a:bodyPr/>
        <a:lstStyle/>
        <a:p>
          <a:endParaRPr lang="en-US"/>
        </a:p>
      </dgm:t>
    </dgm:pt>
    <dgm:pt modelId="{C75398AE-2ACD-4FD6-863D-840C9F3084E9}" type="sibTrans" cxnId="{7DD2017A-EE82-4DA3-9982-F65434D4348F}">
      <dgm:prSet/>
      <dgm:spPr/>
      <dgm:t>
        <a:bodyPr/>
        <a:lstStyle/>
        <a:p>
          <a:endParaRPr lang="en-US"/>
        </a:p>
      </dgm:t>
    </dgm:pt>
    <dgm:pt modelId="{CE4E90C2-C605-49C8-A765-2732AFD7EEF0}">
      <dgm:prSet/>
      <dgm:spPr/>
      <dgm:t>
        <a:bodyPr/>
        <a:lstStyle/>
        <a:p>
          <a:pPr rtl="0"/>
          <a:r>
            <a:rPr lang="en-US" dirty="0" smtClean="0"/>
            <a:t>Percentage of English Language Learners</a:t>
          </a:r>
          <a:endParaRPr lang="en-US" dirty="0"/>
        </a:p>
      </dgm:t>
    </dgm:pt>
    <dgm:pt modelId="{30C0ABC1-C904-4A7A-B7F9-7EDED1C54DAE}" type="parTrans" cxnId="{15EAEC87-BDB5-47D7-B5C1-93ACBD234999}">
      <dgm:prSet/>
      <dgm:spPr/>
      <dgm:t>
        <a:bodyPr/>
        <a:lstStyle/>
        <a:p>
          <a:endParaRPr lang="en-US"/>
        </a:p>
      </dgm:t>
    </dgm:pt>
    <dgm:pt modelId="{B267A498-972B-49F6-A8A6-0D1C01E57BE6}" type="sibTrans" cxnId="{15EAEC87-BDB5-47D7-B5C1-93ACBD234999}">
      <dgm:prSet/>
      <dgm:spPr/>
      <dgm:t>
        <a:bodyPr/>
        <a:lstStyle/>
        <a:p>
          <a:endParaRPr lang="en-US"/>
        </a:p>
      </dgm:t>
    </dgm:pt>
    <dgm:pt modelId="{6B7AFCFC-48F7-4555-AF78-154D06423EB9}" type="pres">
      <dgm:prSet presAssocID="{0FF248DB-EB02-41DC-BC33-F3B5A176E3A5}" presName="linear" presStyleCnt="0">
        <dgm:presLayoutVars>
          <dgm:animLvl val="lvl"/>
          <dgm:resizeHandles val="exact"/>
        </dgm:presLayoutVars>
      </dgm:prSet>
      <dgm:spPr/>
      <dgm:t>
        <a:bodyPr/>
        <a:lstStyle/>
        <a:p>
          <a:endParaRPr lang="en-US"/>
        </a:p>
      </dgm:t>
    </dgm:pt>
    <dgm:pt modelId="{AFCF7379-ECD5-47E2-B2D7-167A7F379087}" type="pres">
      <dgm:prSet presAssocID="{DA0019F9-1178-4ABA-8315-8E0032F6644E}" presName="parentText" presStyleLbl="node1" presStyleIdx="0" presStyleCnt="1">
        <dgm:presLayoutVars>
          <dgm:chMax val="0"/>
          <dgm:bulletEnabled val="1"/>
        </dgm:presLayoutVars>
      </dgm:prSet>
      <dgm:spPr/>
      <dgm:t>
        <a:bodyPr/>
        <a:lstStyle/>
        <a:p>
          <a:endParaRPr lang="en-US"/>
        </a:p>
      </dgm:t>
    </dgm:pt>
    <dgm:pt modelId="{A2827666-8DFB-4421-9A18-8BF6C4741EE5}" type="pres">
      <dgm:prSet presAssocID="{DA0019F9-1178-4ABA-8315-8E0032F6644E}" presName="childText" presStyleLbl="revTx" presStyleIdx="0" presStyleCnt="1">
        <dgm:presLayoutVars>
          <dgm:bulletEnabled val="1"/>
        </dgm:presLayoutVars>
      </dgm:prSet>
      <dgm:spPr/>
      <dgm:t>
        <a:bodyPr/>
        <a:lstStyle/>
        <a:p>
          <a:endParaRPr lang="en-US"/>
        </a:p>
      </dgm:t>
    </dgm:pt>
  </dgm:ptLst>
  <dgm:cxnLst>
    <dgm:cxn modelId="{755F94AD-7A2B-4410-B149-6CCB04071039}" srcId="{DA0019F9-1178-4ABA-8315-8E0032F6644E}" destId="{29B57A76-EC35-405E-89DA-18E09511D71C}" srcOrd="3" destOrd="0" parTransId="{A34DB344-5BFB-49E4-9E8F-BB65ED971B24}" sibTransId="{A00AA27F-AFB8-465A-8378-82AD21CD3F72}"/>
    <dgm:cxn modelId="{9DFCD09D-70CA-445B-A228-071068B6A27C}" srcId="{DA0019F9-1178-4ABA-8315-8E0032F6644E}" destId="{29DCA9C9-3669-4745-9A90-1927025142D1}" srcOrd="1" destOrd="0" parTransId="{5955B9EB-2B4F-4CD9-AF37-5A12BA1CF988}" sibTransId="{0C8E82C4-7E58-4197-94AA-D64FDB320C07}"/>
    <dgm:cxn modelId="{15EAEC87-BDB5-47D7-B5C1-93ACBD234999}" srcId="{DA0019F9-1178-4ABA-8315-8E0032F6644E}" destId="{CE4E90C2-C605-49C8-A765-2732AFD7EEF0}" srcOrd="5" destOrd="0" parTransId="{30C0ABC1-C904-4A7A-B7F9-7EDED1C54DAE}" sibTransId="{B267A498-972B-49F6-A8A6-0D1C01E57BE6}"/>
    <dgm:cxn modelId="{F2F51D94-73C3-4A6C-9962-1786699769BA}" srcId="{0FF248DB-EB02-41DC-BC33-F3B5A176E3A5}" destId="{DA0019F9-1178-4ABA-8315-8E0032F6644E}" srcOrd="0" destOrd="0" parTransId="{3E936753-E315-432D-9446-1EEC072A16C5}" sibTransId="{3A89B55E-94C8-4A82-AB3A-B2CA26AB66C2}"/>
    <dgm:cxn modelId="{EDC51A2A-F97E-4FA6-ABEC-6743A3006709}" srcId="{DA0019F9-1178-4ABA-8315-8E0032F6644E}" destId="{1851133F-3E62-4976-AB58-C768D9FFD1B3}" srcOrd="0" destOrd="0" parTransId="{10EE03CC-8864-4EAB-8A16-54A407632DDD}" sibTransId="{B129304B-FA46-4B3E-B319-98407A48FFDF}"/>
    <dgm:cxn modelId="{7DD2017A-EE82-4DA3-9982-F65434D4348F}" srcId="{DA0019F9-1178-4ABA-8315-8E0032F6644E}" destId="{39719FAE-8EFF-415B-A09E-0AACBFEB336A}" srcOrd="4" destOrd="0" parTransId="{ABDB3919-B0C6-46A3-A7E6-3A534BAB7955}" sibTransId="{C75398AE-2ACD-4FD6-863D-840C9F3084E9}"/>
    <dgm:cxn modelId="{7E70D2EF-5893-4B49-A3BD-96238C5C02E4}" type="presOf" srcId="{13EFB43D-BAB9-453E-8203-FA23AFC72813}" destId="{A2827666-8DFB-4421-9A18-8BF6C4741EE5}" srcOrd="0" destOrd="2" presId="urn:microsoft.com/office/officeart/2005/8/layout/vList2"/>
    <dgm:cxn modelId="{D48E4C59-F3F2-4BF2-B019-7FD5DC8D41CE}" type="presOf" srcId="{DA0019F9-1178-4ABA-8315-8E0032F6644E}" destId="{AFCF7379-ECD5-47E2-B2D7-167A7F379087}" srcOrd="0" destOrd="0" presId="urn:microsoft.com/office/officeart/2005/8/layout/vList2"/>
    <dgm:cxn modelId="{7ABA7F3C-11A8-45F3-A762-1C5D9FD1E1F9}" type="presOf" srcId="{39719FAE-8EFF-415B-A09E-0AACBFEB336A}" destId="{A2827666-8DFB-4421-9A18-8BF6C4741EE5}" srcOrd="0" destOrd="4" presId="urn:microsoft.com/office/officeart/2005/8/layout/vList2"/>
    <dgm:cxn modelId="{5B2742A5-1124-4D9F-AEA4-93CDAD57B201}" type="presOf" srcId="{1851133F-3E62-4976-AB58-C768D9FFD1B3}" destId="{A2827666-8DFB-4421-9A18-8BF6C4741EE5}" srcOrd="0" destOrd="0" presId="urn:microsoft.com/office/officeart/2005/8/layout/vList2"/>
    <dgm:cxn modelId="{017E07DD-DDF3-4D40-91E0-EADA1C9E2A11}" type="presOf" srcId="{29DCA9C9-3669-4745-9A90-1927025142D1}" destId="{A2827666-8DFB-4421-9A18-8BF6C4741EE5}" srcOrd="0" destOrd="1" presId="urn:microsoft.com/office/officeart/2005/8/layout/vList2"/>
    <dgm:cxn modelId="{C0B64FCD-FA14-4399-957C-C4D11DA42F16}" srcId="{DA0019F9-1178-4ABA-8315-8E0032F6644E}" destId="{13EFB43D-BAB9-453E-8203-FA23AFC72813}" srcOrd="2" destOrd="0" parTransId="{F95CB66D-862F-444D-8CE0-D5A2BCB9BD43}" sibTransId="{B8DD8018-159D-48B9-98B5-CBFBAFFAFF82}"/>
    <dgm:cxn modelId="{B836182B-FDD1-416A-8B2E-E52F20D88F93}" type="presOf" srcId="{CE4E90C2-C605-49C8-A765-2732AFD7EEF0}" destId="{A2827666-8DFB-4421-9A18-8BF6C4741EE5}" srcOrd="0" destOrd="5" presId="urn:microsoft.com/office/officeart/2005/8/layout/vList2"/>
    <dgm:cxn modelId="{EAEECD2F-E406-48AA-B41B-27D3E82F231A}" type="presOf" srcId="{0FF248DB-EB02-41DC-BC33-F3B5A176E3A5}" destId="{6B7AFCFC-48F7-4555-AF78-154D06423EB9}" srcOrd="0" destOrd="0" presId="urn:microsoft.com/office/officeart/2005/8/layout/vList2"/>
    <dgm:cxn modelId="{7E0B19C8-B47B-4D48-8BAA-C166D2303723}" type="presOf" srcId="{29B57A76-EC35-405E-89DA-18E09511D71C}" destId="{A2827666-8DFB-4421-9A18-8BF6C4741EE5}" srcOrd="0" destOrd="3" presId="urn:microsoft.com/office/officeart/2005/8/layout/vList2"/>
    <dgm:cxn modelId="{A4540914-D99B-4CF2-AC66-2FFF072AB56A}" type="presParOf" srcId="{6B7AFCFC-48F7-4555-AF78-154D06423EB9}" destId="{AFCF7379-ECD5-47E2-B2D7-167A7F379087}" srcOrd="0" destOrd="0" presId="urn:microsoft.com/office/officeart/2005/8/layout/vList2"/>
    <dgm:cxn modelId="{32242859-908F-4C67-8844-208024D7C195}" type="presParOf" srcId="{6B7AFCFC-48F7-4555-AF78-154D06423EB9}" destId="{A2827666-8DFB-4421-9A18-8BF6C4741EE5}"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CC5E77-C870-43E7-AA91-E23633C752A4}">
      <dsp:nvSpPr>
        <dsp:cNvPr id="0" name=""/>
        <dsp:cNvSpPr/>
      </dsp:nvSpPr>
      <dsp:spPr>
        <a:xfrm>
          <a:off x="1005" y="350672"/>
          <a:ext cx="2143969" cy="3490393"/>
        </a:xfrm>
        <a:prstGeom prst="roundRect">
          <a:avLst>
            <a:gd name="adj" fmla="val 10000"/>
          </a:avLst>
        </a:prstGeom>
        <a:solidFill>
          <a:srgbClr val="7030A0"/>
        </a:solidFill>
        <a:ln w="381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t>It is an index presenting the Existing disparities in socio-economic conditions of children in a community. </a:t>
          </a:r>
          <a:endParaRPr lang="en-US" sz="2400" kern="1200" dirty="0"/>
        </a:p>
      </dsp:txBody>
      <dsp:txXfrm>
        <a:off x="63800" y="413467"/>
        <a:ext cx="2018379" cy="3364803"/>
      </dsp:txXfrm>
    </dsp:sp>
    <dsp:sp modelId="{16B178A9-0667-4980-A14A-28C3DE3D523B}">
      <dsp:nvSpPr>
        <dsp:cNvPr id="0" name=""/>
        <dsp:cNvSpPr/>
      </dsp:nvSpPr>
      <dsp:spPr>
        <a:xfrm>
          <a:off x="2359371" y="1830017"/>
          <a:ext cx="454521" cy="53170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en-US" sz="2400" kern="1200" dirty="0"/>
        </a:p>
      </dsp:txBody>
      <dsp:txXfrm>
        <a:off x="2359371" y="1936358"/>
        <a:ext cx="318165" cy="319022"/>
      </dsp:txXfrm>
    </dsp:sp>
    <dsp:sp modelId="{48A62220-8E86-4023-B1CE-B39B5A8E4EAC}">
      <dsp:nvSpPr>
        <dsp:cNvPr id="0" name=""/>
        <dsp:cNvSpPr/>
      </dsp:nvSpPr>
      <dsp:spPr>
        <a:xfrm>
          <a:off x="3002562" y="350672"/>
          <a:ext cx="2143969" cy="3490393"/>
        </a:xfrm>
        <a:prstGeom prst="roundRect">
          <a:avLst>
            <a:gd name="adj" fmla="val 10000"/>
          </a:avLst>
        </a:prstGeom>
        <a:solidFill>
          <a:srgbClr val="7030A0"/>
        </a:solidFill>
        <a:ln w="381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n-US" sz="2400" kern="1200" dirty="0" smtClean="0"/>
            <a:t>Its value provides an expression of the living condition of children and it varies  adversely with the wellbeing of children.</a:t>
          </a:r>
          <a:endParaRPr lang="en-US" sz="2400" kern="1200" dirty="0"/>
        </a:p>
      </dsp:txBody>
      <dsp:txXfrm>
        <a:off x="3065357" y="413467"/>
        <a:ext cx="2018379" cy="33648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CF7379-ECD5-47E2-B2D7-167A7F379087}">
      <dsp:nvSpPr>
        <dsp:cNvPr id="0" name=""/>
        <dsp:cNvSpPr/>
      </dsp:nvSpPr>
      <dsp:spPr>
        <a:xfrm>
          <a:off x="0" y="47379"/>
          <a:ext cx="5896005" cy="631800"/>
        </a:xfrm>
        <a:prstGeom prst="roundRect">
          <a:avLst/>
        </a:prstGeom>
        <a:solidFill>
          <a:srgbClr val="7030A0"/>
        </a:solidFill>
        <a:ln w="381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dirty="0" smtClean="0"/>
            <a:t>INCLUDES SIX INDICATORS:</a:t>
          </a:r>
          <a:endParaRPr lang="en-US" sz="2700" kern="1200" dirty="0"/>
        </a:p>
      </dsp:txBody>
      <dsp:txXfrm>
        <a:off x="30842" y="78221"/>
        <a:ext cx="5834321" cy="570116"/>
      </dsp:txXfrm>
    </dsp:sp>
    <dsp:sp modelId="{A2827666-8DFB-4421-9A18-8BF6C4741EE5}">
      <dsp:nvSpPr>
        <dsp:cNvPr id="0" name=""/>
        <dsp:cNvSpPr/>
      </dsp:nvSpPr>
      <dsp:spPr>
        <a:xfrm>
          <a:off x="0" y="679179"/>
          <a:ext cx="5896005" cy="3465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7198"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n-US" sz="2100" kern="1200" dirty="0" smtClean="0"/>
            <a:t>Percentage of Poverty Among Children 5 Years and Under</a:t>
          </a:r>
          <a:endParaRPr lang="en-US" sz="2100" kern="1200" dirty="0"/>
        </a:p>
        <a:p>
          <a:pPr marL="228600" lvl="1" indent="-228600" algn="l" defTabSz="933450" rtl="0">
            <a:lnSpc>
              <a:spcPct val="90000"/>
            </a:lnSpc>
            <a:spcBef>
              <a:spcPct val="0"/>
            </a:spcBef>
            <a:spcAft>
              <a:spcPct val="20000"/>
            </a:spcAft>
            <a:buChar char="••"/>
          </a:pPr>
          <a:r>
            <a:rPr lang="en-US" sz="2100" kern="1200" dirty="0" smtClean="0"/>
            <a:t>Percentage of Female Households Below Poverty with Related Children at Age of 5 and Under</a:t>
          </a:r>
          <a:endParaRPr lang="en-US" sz="2100" kern="1200" dirty="0"/>
        </a:p>
        <a:p>
          <a:pPr marL="228600" lvl="1" indent="-228600" algn="l" defTabSz="933450" rtl="0">
            <a:lnSpc>
              <a:spcPct val="90000"/>
            </a:lnSpc>
            <a:spcBef>
              <a:spcPct val="0"/>
            </a:spcBef>
            <a:spcAft>
              <a:spcPct val="20000"/>
            </a:spcAft>
            <a:buChar char="••"/>
          </a:pPr>
          <a:r>
            <a:rPr lang="en-US" sz="2100" kern="1200" dirty="0" smtClean="0"/>
            <a:t>Percentage of Population 25 Years and Above without High School Diploma</a:t>
          </a:r>
          <a:endParaRPr lang="en-US" sz="2100" kern="1200" dirty="0"/>
        </a:p>
        <a:p>
          <a:pPr marL="228600" lvl="1" indent="-228600" algn="l" defTabSz="933450" rtl="0">
            <a:lnSpc>
              <a:spcPct val="90000"/>
            </a:lnSpc>
            <a:spcBef>
              <a:spcPct val="0"/>
            </a:spcBef>
            <a:spcAft>
              <a:spcPct val="20000"/>
            </a:spcAft>
            <a:buChar char="••"/>
          </a:pPr>
          <a:r>
            <a:rPr lang="en-US" sz="2100" kern="1200" dirty="0" smtClean="0"/>
            <a:t>Percentage of People at Age of 5 and Above who Speak English "Less than very Well"</a:t>
          </a:r>
          <a:endParaRPr lang="en-US" sz="2100" kern="1200" dirty="0"/>
        </a:p>
        <a:p>
          <a:pPr marL="228600" lvl="1" indent="-228600" algn="l" defTabSz="933450" rtl="0">
            <a:lnSpc>
              <a:spcPct val="90000"/>
            </a:lnSpc>
            <a:spcBef>
              <a:spcPct val="0"/>
            </a:spcBef>
            <a:spcAft>
              <a:spcPct val="20000"/>
            </a:spcAft>
            <a:buChar char="••"/>
          </a:pPr>
          <a:r>
            <a:rPr lang="en-US" sz="2100" kern="1200" dirty="0" smtClean="0"/>
            <a:t>Free and Reduced Meals</a:t>
          </a:r>
          <a:endParaRPr lang="en-US" sz="2100" kern="1200" dirty="0"/>
        </a:p>
        <a:p>
          <a:pPr marL="228600" lvl="1" indent="-228600" algn="l" defTabSz="933450" rtl="0">
            <a:lnSpc>
              <a:spcPct val="90000"/>
            </a:lnSpc>
            <a:spcBef>
              <a:spcPct val="0"/>
            </a:spcBef>
            <a:spcAft>
              <a:spcPct val="20000"/>
            </a:spcAft>
            <a:buChar char="••"/>
          </a:pPr>
          <a:r>
            <a:rPr lang="en-US" sz="2100" kern="1200" dirty="0" smtClean="0"/>
            <a:t>Percentage of English Language Learners</a:t>
          </a:r>
          <a:endParaRPr lang="en-US" sz="2100" kern="1200" dirty="0"/>
        </a:p>
      </dsp:txBody>
      <dsp:txXfrm>
        <a:off x="0" y="679179"/>
        <a:ext cx="5896005" cy="346518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A42AF6-87BB-496F-8927-60BCB800EBD0}" type="datetimeFigureOut">
              <a:rPr lang="en-US" smtClean="0"/>
              <a:t>2/22/2016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B08C4A-BF3E-49AF-B461-74553CBF1901}" type="slidenum">
              <a:rPr lang="en-US" smtClean="0"/>
              <a:t>‹#›</a:t>
            </a:fld>
            <a:endParaRPr lang="en-US" dirty="0"/>
          </a:p>
        </p:txBody>
      </p:sp>
    </p:spTree>
    <p:extLst>
      <p:ext uri="{BB962C8B-B14F-4D97-AF65-F5344CB8AC3E}">
        <p14:creationId xmlns:p14="http://schemas.microsoft.com/office/powerpoint/2010/main" val="2487286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B08C4A-BF3E-49AF-B461-74553CBF1901}" type="slidenum">
              <a:rPr lang="en-US" smtClean="0"/>
              <a:t>1</a:t>
            </a:fld>
            <a:endParaRPr lang="en-US" dirty="0"/>
          </a:p>
        </p:txBody>
      </p:sp>
    </p:spTree>
    <p:extLst>
      <p:ext uri="{BB962C8B-B14F-4D97-AF65-F5344CB8AC3E}">
        <p14:creationId xmlns:p14="http://schemas.microsoft.com/office/powerpoint/2010/main" val="3616503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B08C4A-BF3E-49AF-B461-74553CBF1901}" type="slidenum">
              <a:rPr lang="en-US" smtClean="0"/>
              <a:t>15</a:t>
            </a:fld>
            <a:endParaRPr lang="en-US" dirty="0"/>
          </a:p>
        </p:txBody>
      </p:sp>
    </p:spTree>
    <p:extLst>
      <p:ext uri="{BB962C8B-B14F-4D97-AF65-F5344CB8AC3E}">
        <p14:creationId xmlns:p14="http://schemas.microsoft.com/office/powerpoint/2010/main" val="120233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3B08C4A-BF3E-49AF-B461-74553CBF1901}" type="slidenum">
              <a:rPr lang="en-US" smtClean="0"/>
              <a:t>18</a:t>
            </a:fld>
            <a:endParaRPr lang="en-US" dirty="0"/>
          </a:p>
        </p:txBody>
      </p:sp>
    </p:spTree>
    <p:extLst>
      <p:ext uri="{BB962C8B-B14F-4D97-AF65-F5344CB8AC3E}">
        <p14:creationId xmlns:p14="http://schemas.microsoft.com/office/powerpoint/2010/main" val="1732200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BDF6E969-3100-4DF6-B3B7-5B6D2FD2E925}" type="datetime1">
              <a:rPr lang="en-US" smtClean="0"/>
              <a:t>2/22/2016</a:t>
            </a:fld>
            <a:endParaRPr lang="en-US" dirty="0"/>
          </a:p>
        </p:txBody>
      </p:sp>
      <p:sp>
        <p:nvSpPr>
          <p:cNvPr id="8" name="Footer Placeholder 7"/>
          <p:cNvSpPr>
            <a:spLocks noGrp="1"/>
          </p:cNvSpPr>
          <p:nvPr>
            <p:ph type="ftr" sz="quarter" idx="11"/>
          </p:nvPr>
        </p:nvSpPr>
        <p:spPr/>
        <p:txBody>
          <a:bodyPr/>
          <a:lstStyle/>
          <a:p>
            <a:r>
              <a:rPr lang="en-US" dirty="0" smtClean="0"/>
              <a:t>Misery Index, Jamshid Damooei, PhD, 2016 </a:t>
            </a:r>
            <a:endParaRPr lang="en-US" dirty="0"/>
          </a:p>
        </p:txBody>
      </p:sp>
      <p:sp>
        <p:nvSpPr>
          <p:cNvPr id="9" name="Slide Number Placeholder 8"/>
          <p:cNvSpPr>
            <a:spLocks noGrp="1"/>
          </p:cNvSpPr>
          <p:nvPr>
            <p:ph type="sldNum" sz="quarter" idx="12"/>
          </p:nvPr>
        </p:nvSpPr>
        <p:spPr/>
        <p:txBody>
          <a:bodyPr/>
          <a:lstStyle/>
          <a:p>
            <a:fld id="{8749ECA8-9D20-41B3-B3A2-4FBF9756534B}" type="slidenum">
              <a:rPr lang="en-US" smtClean="0"/>
              <a:t>‹#›</a:t>
            </a:fld>
            <a:endParaRPr lang="en-US" dirty="0"/>
          </a:p>
        </p:txBody>
      </p:sp>
    </p:spTree>
    <p:extLst>
      <p:ext uri="{BB962C8B-B14F-4D97-AF65-F5344CB8AC3E}">
        <p14:creationId xmlns:p14="http://schemas.microsoft.com/office/powerpoint/2010/main" val="243066820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2B0BB1-7409-4BD0-B2F2-9C5FFF4D0415}" type="datetime1">
              <a:rPr lang="en-US" smtClean="0"/>
              <a:t>2/22/2016</a:t>
            </a:fld>
            <a:endParaRPr lang="en-US" dirty="0"/>
          </a:p>
        </p:txBody>
      </p:sp>
      <p:sp>
        <p:nvSpPr>
          <p:cNvPr id="5" name="Footer Placeholder 4"/>
          <p:cNvSpPr>
            <a:spLocks noGrp="1"/>
          </p:cNvSpPr>
          <p:nvPr>
            <p:ph type="ftr" sz="quarter" idx="11"/>
          </p:nvPr>
        </p:nvSpPr>
        <p:spPr/>
        <p:txBody>
          <a:bodyPr/>
          <a:lstStyle/>
          <a:p>
            <a:r>
              <a:rPr lang="en-US" dirty="0" smtClean="0"/>
              <a:t>Misery Index, Jamshid Damooei, PhD, 2016 </a:t>
            </a:r>
            <a:endParaRPr lang="en-US" dirty="0"/>
          </a:p>
        </p:txBody>
      </p:sp>
      <p:sp>
        <p:nvSpPr>
          <p:cNvPr id="6" name="Slide Number Placeholder 5"/>
          <p:cNvSpPr>
            <a:spLocks noGrp="1"/>
          </p:cNvSpPr>
          <p:nvPr>
            <p:ph type="sldNum" sz="quarter" idx="12"/>
          </p:nvPr>
        </p:nvSpPr>
        <p:spPr/>
        <p:txBody>
          <a:bodyPr/>
          <a:lstStyle/>
          <a:p>
            <a:fld id="{8749ECA8-9D20-41B3-B3A2-4FBF9756534B}" type="slidenum">
              <a:rPr lang="en-US" smtClean="0"/>
              <a:t>‹#›</a:t>
            </a:fld>
            <a:endParaRPr lang="en-US" dirty="0"/>
          </a:p>
        </p:txBody>
      </p:sp>
    </p:spTree>
    <p:extLst>
      <p:ext uri="{BB962C8B-B14F-4D97-AF65-F5344CB8AC3E}">
        <p14:creationId xmlns:p14="http://schemas.microsoft.com/office/powerpoint/2010/main" val="3182266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44172DC-34C3-4C09-AB31-775ED0CD27DD}" type="datetime1">
              <a:rPr lang="en-US" smtClean="0"/>
              <a:t>2/22/2016</a:t>
            </a:fld>
            <a:endParaRPr lang="en-US" dirty="0"/>
          </a:p>
        </p:txBody>
      </p:sp>
      <p:sp>
        <p:nvSpPr>
          <p:cNvPr id="5" name="Footer Placeholder 4"/>
          <p:cNvSpPr>
            <a:spLocks noGrp="1"/>
          </p:cNvSpPr>
          <p:nvPr>
            <p:ph type="ftr" sz="quarter" idx="11"/>
          </p:nvPr>
        </p:nvSpPr>
        <p:spPr/>
        <p:txBody>
          <a:bodyPr/>
          <a:lstStyle/>
          <a:p>
            <a:r>
              <a:rPr lang="en-US" dirty="0" smtClean="0"/>
              <a:t>Misery Index, Jamshid Damooei, PhD, 2016 </a:t>
            </a:r>
            <a:endParaRPr lang="en-US" dirty="0"/>
          </a:p>
        </p:txBody>
      </p:sp>
      <p:sp>
        <p:nvSpPr>
          <p:cNvPr id="6" name="Slide Number Placeholder 5"/>
          <p:cNvSpPr>
            <a:spLocks noGrp="1"/>
          </p:cNvSpPr>
          <p:nvPr>
            <p:ph type="sldNum" sz="quarter" idx="12"/>
          </p:nvPr>
        </p:nvSpPr>
        <p:spPr/>
        <p:txBody>
          <a:bodyPr/>
          <a:lstStyle/>
          <a:p>
            <a:fld id="{8749ECA8-9D20-41B3-B3A2-4FBF9756534B}" type="slidenum">
              <a:rPr lang="en-US" smtClean="0"/>
              <a:t>‹#›</a:t>
            </a:fld>
            <a:endParaRPr lang="en-US" dirty="0"/>
          </a:p>
        </p:txBody>
      </p:sp>
    </p:spTree>
    <p:extLst>
      <p:ext uri="{BB962C8B-B14F-4D97-AF65-F5344CB8AC3E}">
        <p14:creationId xmlns:p14="http://schemas.microsoft.com/office/powerpoint/2010/main" val="86209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5332F59-9213-4CA7-928A-71C4AE566593}" type="datetime1">
              <a:rPr lang="en-US" smtClean="0"/>
              <a:t>2/22/2016</a:t>
            </a:fld>
            <a:endParaRPr lang="en-US" dirty="0"/>
          </a:p>
        </p:txBody>
      </p:sp>
      <p:sp>
        <p:nvSpPr>
          <p:cNvPr id="8" name="Footer Placeholder 7"/>
          <p:cNvSpPr>
            <a:spLocks noGrp="1"/>
          </p:cNvSpPr>
          <p:nvPr>
            <p:ph type="ftr" sz="quarter" idx="11"/>
          </p:nvPr>
        </p:nvSpPr>
        <p:spPr/>
        <p:txBody>
          <a:bodyPr/>
          <a:lstStyle/>
          <a:p>
            <a:r>
              <a:rPr lang="en-US" dirty="0" smtClean="0"/>
              <a:t>Misery Index, Jamshid Damooei, PhD, 2016 </a:t>
            </a:r>
            <a:endParaRPr lang="en-US" dirty="0"/>
          </a:p>
        </p:txBody>
      </p:sp>
      <p:sp>
        <p:nvSpPr>
          <p:cNvPr id="9" name="Slide Number Placeholder 8"/>
          <p:cNvSpPr>
            <a:spLocks noGrp="1"/>
          </p:cNvSpPr>
          <p:nvPr>
            <p:ph type="sldNum" sz="quarter" idx="12"/>
          </p:nvPr>
        </p:nvSpPr>
        <p:spPr/>
        <p:txBody>
          <a:bodyPr/>
          <a:lstStyle/>
          <a:p>
            <a:fld id="{8749ECA8-9D20-41B3-B3A2-4FBF9756534B}" type="slidenum">
              <a:rPr lang="en-US" smtClean="0"/>
              <a:t>‹#›</a:t>
            </a:fld>
            <a:endParaRPr lang="en-US" dirty="0"/>
          </a:p>
        </p:txBody>
      </p:sp>
    </p:spTree>
    <p:extLst>
      <p:ext uri="{BB962C8B-B14F-4D97-AF65-F5344CB8AC3E}">
        <p14:creationId xmlns:p14="http://schemas.microsoft.com/office/powerpoint/2010/main" val="4185307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7" name="Date Placeholder 6"/>
          <p:cNvSpPr>
            <a:spLocks noGrp="1"/>
          </p:cNvSpPr>
          <p:nvPr>
            <p:ph type="dt" sz="half" idx="10"/>
          </p:nvPr>
        </p:nvSpPr>
        <p:spPr/>
        <p:txBody>
          <a:bodyPr/>
          <a:lstStyle/>
          <a:p>
            <a:fld id="{39079A67-58D0-45B4-936A-A989B5A305CC}" type="datetime1">
              <a:rPr lang="en-US" smtClean="0"/>
              <a:t>2/22/2016</a:t>
            </a:fld>
            <a:endParaRPr lang="en-US" dirty="0"/>
          </a:p>
        </p:txBody>
      </p:sp>
      <p:sp>
        <p:nvSpPr>
          <p:cNvPr id="8" name="Footer Placeholder 7"/>
          <p:cNvSpPr>
            <a:spLocks noGrp="1"/>
          </p:cNvSpPr>
          <p:nvPr>
            <p:ph type="ftr" sz="quarter" idx="11"/>
          </p:nvPr>
        </p:nvSpPr>
        <p:spPr/>
        <p:txBody>
          <a:bodyPr/>
          <a:lstStyle/>
          <a:p>
            <a:r>
              <a:rPr lang="en-US" dirty="0" smtClean="0"/>
              <a:t>Misery Index, Jamshid Damooei, PhD, 2016 </a:t>
            </a:r>
            <a:endParaRPr lang="en-US" dirty="0"/>
          </a:p>
        </p:txBody>
      </p:sp>
      <p:sp>
        <p:nvSpPr>
          <p:cNvPr id="9" name="Slide Number Placeholder 8"/>
          <p:cNvSpPr>
            <a:spLocks noGrp="1"/>
          </p:cNvSpPr>
          <p:nvPr>
            <p:ph type="sldNum" sz="quarter" idx="12"/>
          </p:nvPr>
        </p:nvSpPr>
        <p:spPr/>
        <p:txBody>
          <a:bodyPr/>
          <a:lstStyle/>
          <a:p>
            <a:fld id="{8749ECA8-9D20-41B3-B3A2-4FBF9756534B}" type="slidenum">
              <a:rPr lang="en-US" smtClean="0"/>
              <a:t>‹#›</a:t>
            </a:fld>
            <a:endParaRPr lang="en-US" dirty="0"/>
          </a:p>
        </p:txBody>
      </p:sp>
    </p:spTree>
    <p:extLst>
      <p:ext uri="{BB962C8B-B14F-4D97-AF65-F5344CB8AC3E}">
        <p14:creationId xmlns:p14="http://schemas.microsoft.com/office/powerpoint/2010/main" val="322895408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664E526D-4FA6-4A70-A999-0DC169D4B886}" type="datetime1">
              <a:rPr lang="en-US" smtClean="0"/>
              <a:t>2/22/2016</a:t>
            </a:fld>
            <a:endParaRPr lang="en-US" dirty="0"/>
          </a:p>
        </p:txBody>
      </p:sp>
      <p:sp>
        <p:nvSpPr>
          <p:cNvPr id="9" name="Footer Placeholder 8"/>
          <p:cNvSpPr>
            <a:spLocks noGrp="1"/>
          </p:cNvSpPr>
          <p:nvPr>
            <p:ph type="ftr" sz="quarter" idx="11"/>
          </p:nvPr>
        </p:nvSpPr>
        <p:spPr/>
        <p:txBody>
          <a:bodyPr/>
          <a:lstStyle/>
          <a:p>
            <a:r>
              <a:rPr lang="en-US" dirty="0" smtClean="0"/>
              <a:t>Misery Index, Jamshid Damooei, PhD, 2016 </a:t>
            </a:r>
            <a:endParaRPr lang="en-US" dirty="0"/>
          </a:p>
        </p:txBody>
      </p:sp>
      <p:sp>
        <p:nvSpPr>
          <p:cNvPr id="10" name="Slide Number Placeholder 9"/>
          <p:cNvSpPr>
            <a:spLocks noGrp="1"/>
          </p:cNvSpPr>
          <p:nvPr>
            <p:ph type="sldNum" sz="quarter" idx="12"/>
          </p:nvPr>
        </p:nvSpPr>
        <p:spPr/>
        <p:txBody>
          <a:bodyPr/>
          <a:lstStyle/>
          <a:p>
            <a:fld id="{8749ECA8-9D20-41B3-B3A2-4FBF9756534B}" type="slidenum">
              <a:rPr lang="en-US" smtClean="0"/>
              <a:t>‹#›</a:t>
            </a:fld>
            <a:endParaRPr lang="en-US" dirty="0"/>
          </a:p>
        </p:txBody>
      </p:sp>
    </p:spTree>
    <p:extLst>
      <p:ext uri="{BB962C8B-B14F-4D97-AF65-F5344CB8AC3E}">
        <p14:creationId xmlns:p14="http://schemas.microsoft.com/office/powerpoint/2010/main" val="538804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7" name="Date Placeholder 6"/>
          <p:cNvSpPr>
            <a:spLocks noGrp="1"/>
          </p:cNvSpPr>
          <p:nvPr>
            <p:ph type="dt" sz="half" idx="10"/>
          </p:nvPr>
        </p:nvSpPr>
        <p:spPr/>
        <p:txBody>
          <a:bodyPr/>
          <a:lstStyle/>
          <a:p>
            <a:fld id="{507E5CC7-738D-4A5F-BBF2-97CC34C2A421}" type="datetime1">
              <a:rPr lang="en-US" smtClean="0"/>
              <a:t>2/22/2016</a:t>
            </a:fld>
            <a:endParaRPr lang="en-US" dirty="0"/>
          </a:p>
        </p:txBody>
      </p:sp>
      <p:sp>
        <p:nvSpPr>
          <p:cNvPr id="8" name="Footer Placeholder 7"/>
          <p:cNvSpPr>
            <a:spLocks noGrp="1"/>
          </p:cNvSpPr>
          <p:nvPr>
            <p:ph type="ftr" sz="quarter" idx="11"/>
          </p:nvPr>
        </p:nvSpPr>
        <p:spPr/>
        <p:txBody>
          <a:bodyPr/>
          <a:lstStyle/>
          <a:p>
            <a:r>
              <a:rPr lang="en-US" dirty="0" smtClean="0"/>
              <a:t>Misery Index, Jamshid Damooei, PhD, 2016 </a:t>
            </a:r>
            <a:endParaRPr lang="en-US" dirty="0"/>
          </a:p>
        </p:txBody>
      </p:sp>
      <p:sp>
        <p:nvSpPr>
          <p:cNvPr id="9" name="Slide Number Placeholder 8"/>
          <p:cNvSpPr>
            <a:spLocks noGrp="1"/>
          </p:cNvSpPr>
          <p:nvPr>
            <p:ph type="sldNum" sz="quarter" idx="12"/>
          </p:nvPr>
        </p:nvSpPr>
        <p:spPr/>
        <p:txBody>
          <a:bodyPr/>
          <a:lstStyle/>
          <a:p>
            <a:fld id="{8749ECA8-9D20-41B3-B3A2-4FBF9756534B}" type="slidenum">
              <a:rPr lang="en-US" smtClean="0"/>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421386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2D4730C-F039-4CB8-93A7-49E912DF4675}" type="datetime1">
              <a:rPr lang="en-US" smtClean="0"/>
              <a:t>2/22/2016</a:t>
            </a:fld>
            <a:endParaRPr lang="en-US" dirty="0"/>
          </a:p>
        </p:txBody>
      </p:sp>
      <p:sp>
        <p:nvSpPr>
          <p:cNvPr id="4" name="Footer Placeholder 3"/>
          <p:cNvSpPr>
            <a:spLocks noGrp="1"/>
          </p:cNvSpPr>
          <p:nvPr>
            <p:ph type="ftr" sz="quarter" idx="11"/>
          </p:nvPr>
        </p:nvSpPr>
        <p:spPr/>
        <p:txBody>
          <a:bodyPr/>
          <a:lstStyle/>
          <a:p>
            <a:r>
              <a:rPr lang="en-US" dirty="0" smtClean="0"/>
              <a:t>Misery Index, Jamshid Damooei, PhD, 2016 </a:t>
            </a:r>
            <a:endParaRPr lang="en-US" dirty="0"/>
          </a:p>
        </p:txBody>
      </p:sp>
      <p:sp>
        <p:nvSpPr>
          <p:cNvPr id="5" name="Slide Number Placeholder 4"/>
          <p:cNvSpPr>
            <a:spLocks noGrp="1"/>
          </p:cNvSpPr>
          <p:nvPr>
            <p:ph type="sldNum" sz="quarter" idx="12"/>
          </p:nvPr>
        </p:nvSpPr>
        <p:spPr/>
        <p:txBody>
          <a:bodyPr/>
          <a:lstStyle/>
          <a:p>
            <a:fld id="{8749ECA8-9D20-41B3-B3A2-4FBF9756534B}" type="slidenum">
              <a:rPr lang="en-US" smtClean="0"/>
              <a:t>‹#›</a:t>
            </a:fld>
            <a:endParaRPr lang="en-US" dirty="0"/>
          </a:p>
        </p:txBody>
      </p:sp>
    </p:spTree>
    <p:extLst>
      <p:ext uri="{BB962C8B-B14F-4D97-AF65-F5344CB8AC3E}">
        <p14:creationId xmlns:p14="http://schemas.microsoft.com/office/powerpoint/2010/main" val="1702508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596A4F-F4EE-46E5-AE98-D500F3715497}" type="datetime1">
              <a:rPr lang="en-US" smtClean="0"/>
              <a:t>2/22/2016</a:t>
            </a:fld>
            <a:endParaRPr lang="en-US" dirty="0"/>
          </a:p>
        </p:txBody>
      </p:sp>
      <p:sp>
        <p:nvSpPr>
          <p:cNvPr id="3" name="Footer Placeholder 2"/>
          <p:cNvSpPr>
            <a:spLocks noGrp="1"/>
          </p:cNvSpPr>
          <p:nvPr>
            <p:ph type="ftr" sz="quarter" idx="11"/>
          </p:nvPr>
        </p:nvSpPr>
        <p:spPr/>
        <p:txBody>
          <a:bodyPr/>
          <a:lstStyle/>
          <a:p>
            <a:r>
              <a:rPr lang="en-US" dirty="0" smtClean="0"/>
              <a:t>Misery Index, Jamshid Damooei, PhD, 2016 </a:t>
            </a:r>
            <a:endParaRPr lang="en-US" dirty="0"/>
          </a:p>
        </p:txBody>
      </p:sp>
      <p:sp>
        <p:nvSpPr>
          <p:cNvPr id="4" name="Slide Number Placeholder 3"/>
          <p:cNvSpPr>
            <a:spLocks noGrp="1"/>
          </p:cNvSpPr>
          <p:nvPr>
            <p:ph type="sldNum" sz="quarter" idx="12"/>
          </p:nvPr>
        </p:nvSpPr>
        <p:spPr/>
        <p:txBody>
          <a:bodyPr/>
          <a:lstStyle/>
          <a:p>
            <a:fld id="{8749ECA8-9D20-41B3-B3A2-4FBF9756534B}" type="slidenum">
              <a:rPr lang="en-US" smtClean="0"/>
              <a:t>‹#›</a:t>
            </a:fld>
            <a:endParaRPr lang="en-US" dirty="0"/>
          </a:p>
        </p:txBody>
      </p:sp>
    </p:spTree>
    <p:extLst>
      <p:ext uri="{BB962C8B-B14F-4D97-AF65-F5344CB8AC3E}">
        <p14:creationId xmlns:p14="http://schemas.microsoft.com/office/powerpoint/2010/main" val="2361341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9" name="Date Placeholder 8"/>
          <p:cNvSpPr>
            <a:spLocks noGrp="1"/>
          </p:cNvSpPr>
          <p:nvPr>
            <p:ph type="dt" sz="half" idx="10"/>
          </p:nvPr>
        </p:nvSpPr>
        <p:spPr/>
        <p:txBody>
          <a:bodyPr/>
          <a:lstStyle/>
          <a:p>
            <a:fld id="{7FF50A4F-4FF3-49AC-8A39-8BB3756DE45F}" type="datetime1">
              <a:rPr lang="en-US" smtClean="0"/>
              <a:t>2/22/2016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dirty="0" smtClean="0"/>
              <a:t>Misery Index, Jamshid Damooei, PhD, 2016 </a:t>
            </a:r>
            <a:endParaRPr lang="en-US" dirty="0"/>
          </a:p>
        </p:txBody>
      </p:sp>
      <p:sp>
        <p:nvSpPr>
          <p:cNvPr id="11" name="Slide Number Placeholder 10"/>
          <p:cNvSpPr>
            <a:spLocks noGrp="1"/>
          </p:cNvSpPr>
          <p:nvPr>
            <p:ph type="sldNum" sz="quarter" idx="12"/>
          </p:nvPr>
        </p:nvSpPr>
        <p:spPr/>
        <p:txBody>
          <a:bodyPr/>
          <a:lstStyle/>
          <a:p>
            <a:fld id="{8749ECA8-9D20-41B3-B3A2-4FBF9756534B}" type="slidenum">
              <a:rPr lang="en-US" smtClean="0"/>
              <a:t>‹#›</a:t>
            </a:fld>
            <a:endParaRPr lang="en-US" dirty="0"/>
          </a:p>
        </p:txBody>
      </p:sp>
    </p:spTree>
    <p:extLst>
      <p:ext uri="{BB962C8B-B14F-4D97-AF65-F5344CB8AC3E}">
        <p14:creationId xmlns:p14="http://schemas.microsoft.com/office/powerpoint/2010/main" val="1021119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8ED65023-0EBC-46C1-ADE7-B1CF32913F56}" type="datetime1">
              <a:rPr lang="en-US" smtClean="0"/>
              <a:t>2/22/2016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dirty="0" smtClean="0"/>
              <a:t>Misery Index, Jamshid Damooei, PhD, 2016 </a:t>
            </a:r>
            <a:endParaRPr lang="en-US" dirty="0"/>
          </a:p>
        </p:txBody>
      </p:sp>
      <p:sp>
        <p:nvSpPr>
          <p:cNvPr id="10" name="Slide Number Placeholder 9"/>
          <p:cNvSpPr>
            <a:spLocks noGrp="1"/>
          </p:cNvSpPr>
          <p:nvPr>
            <p:ph type="sldNum" sz="quarter" idx="12"/>
          </p:nvPr>
        </p:nvSpPr>
        <p:spPr/>
        <p:txBody>
          <a:bodyPr/>
          <a:lstStyle/>
          <a:p>
            <a:fld id="{8749ECA8-9D20-41B3-B3A2-4FBF9756534B}" type="slidenum">
              <a:rPr lang="en-US" smtClean="0"/>
              <a:t>‹#›</a:t>
            </a:fld>
            <a:endParaRPr lang="en-US" dirty="0"/>
          </a:p>
        </p:txBody>
      </p:sp>
    </p:spTree>
    <p:extLst>
      <p:ext uri="{BB962C8B-B14F-4D97-AF65-F5344CB8AC3E}">
        <p14:creationId xmlns:p14="http://schemas.microsoft.com/office/powerpoint/2010/main" val="3592894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5DC9E186-02C6-4967-9485-F4F746CA19EC}" type="datetime1">
              <a:rPr lang="en-US" smtClean="0"/>
              <a:t>2/22/2016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dirty="0" smtClean="0"/>
              <a:t>Misery Index, Jamshid Damooei, PhD, 2016 </a:t>
            </a:r>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749ECA8-9D20-41B3-B3A2-4FBF9756534B}" type="slidenum">
              <a:rPr lang="en-US" smtClean="0"/>
              <a:t>‹#›</a:t>
            </a:fld>
            <a:endParaRPr lang="en-US" dirty="0"/>
          </a:p>
        </p:txBody>
      </p:sp>
    </p:spTree>
    <p:extLst>
      <p:ext uri="{BB962C8B-B14F-4D97-AF65-F5344CB8AC3E}">
        <p14:creationId xmlns:p14="http://schemas.microsoft.com/office/powerpoint/2010/main" val="2412188421"/>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callutheran.maps.arcgis.com/apps/Viewer/index.html?appid=06a8ef2af8c64b5e8e933ad76aa4b242" TargetMode="External"/><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nlihc.org/sites/default/files/oor/2014OOR.pdf" TargetMode="Externa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bls.gov/regions/west/news-release/OccupationalEmploymentAndWages_Oxnard.htm" TargetMode="External"/><Relationship Id="rId2" Type="http://schemas.openxmlformats.org/officeDocument/2006/relationships/chart" Target="../charts/chart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kidsdata.org/topic/230/homeless-students/table#fmt=356&amp;loc=2,127,347,1763,331,348,336,171,321,345,357,332,324,369,358,362,360,337,327,364,356,217,353,328,354,323,352,320,339,334,365,343,330,367,344,355,366,368,265,349,361,4,273,59,370,326,333,32&amp;tf=79&amp;sortColumnId=0&amp;sortType=asc"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hyperlink" Target="http://factfinder.census.gov/faces/tableservices/jsf/pages/productview.xhtml?pid=ACS_14_5YR_S2301&amp;prodType=tabl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bls.gov/emp/ep_chart_001.htm"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factfinder.census.gov/faces/tableservices/jsf/pages/productview.xhtml?pid=ACS_13_5YR_S1901&amp;prodType=table"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factfinder.census.gov/faces/tableservices/jsf/pages/productview.xhtml?pid=ACS_14_5YR_S2301&amp;prodType=table"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factfinder.census.gov/faces/tableservices/jsf/pages/productview.xhtml?pid=ACS_13_5YR_S1901&amp;prodType=table"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dq.cde.ca.gov/dataquest/Acnt2013/2013GrthAPICo.aspx?cYear=2011-12&amp;cSelect=56,VENTURA" TargetMode="External"/><Relationship Id="rId2" Type="http://schemas.openxmlformats.org/officeDocument/2006/relationships/chart" Target="../charts/chart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hyperlink" Target="https://www.cdph.ca.gov/programs/cpns/Documents/ObesityinCaliforniaReport.pdf" TargetMode="External"/><Relationship Id="rId2" Type="http://schemas.openxmlformats.org/officeDocument/2006/relationships/hyperlink" Target="http://cpehn.org/chart/life-expectancy-birth-california-men-2010" TargetMode="External"/><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chart" Target="../charts/chart8.xml"/></Relationships>
</file>

<file path=ppt/slides/_rels/slide25.xml.rels><?xml version="1.0" encoding="UTF-8" standalone="yes"?>
<Relationships xmlns="http://schemas.openxmlformats.org/package/2006/relationships"><Relationship Id="rId3" Type="http://schemas.openxmlformats.org/officeDocument/2006/relationships/hyperlink" Target="http://www.vchca.org/docs/public-health/transforming-vc_-report_final.pdf?sfvrsn=0" TargetMode="External"/><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factfinder.census.gov/faces/tableservices/jsf/pages/productview.xhtml?pid=ACS_14_5YR_S2701&amp;prodType=table"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factfinder.census.gov/faces/tableservices/jsf/pages/productview.xhtml?pid=ACS_14_5YR_B24092&amp;prodType=table" TargetMode="Externa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1774479"/>
            <a:ext cx="8991600" cy="2258185"/>
          </a:xfrm>
        </p:spPr>
        <p:txBody>
          <a:bodyPr>
            <a:normAutofit/>
          </a:bodyPr>
          <a:lstStyle/>
          <a:p>
            <a:r>
              <a:rPr lang="en-US" sz="3200" dirty="0" smtClean="0"/>
              <a:t>An Overview of Economic &amp; Social </a:t>
            </a:r>
            <a:r>
              <a:rPr lang="en-US" sz="3200" dirty="0" smtClean="0"/>
              <a:t>Disparities </a:t>
            </a:r>
            <a:r>
              <a:rPr lang="en-US" sz="3200" dirty="0" smtClean="0"/>
              <a:t>in Ventura County: </a:t>
            </a:r>
            <a:r>
              <a:rPr lang="en-US" sz="3200" i="1" dirty="0" smtClean="0"/>
              <a:t>Focusing on Children, Housing, Employment &amp; Income</a:t>
            </a:r>
            <a:endParaRPr lang="en-US" sz="3200" i="1" dirty="0"/>
          </a:p>
        </p:txBody>
      </p:sp>
      <p:sp>
        <p:nvSpPr>
          <p:cNvPr id="3" name="Subtitle 2"/>
          <p:cNvSpPr>
            <a:spLocks noGrp="1"/>
          </p:cNvSpPr>
          <p:nvPr>
            <p:ph type="subTitle" idx="1"/>
          </p:nvPr>
        </p:nvSpPr>
        <p:spPr>
          <a:xfrm>
            <a:off x="2695194" y="4352544"/>
            <a:ext cx="6801612" cy="2297638"/>
          </a:xfrm>
        </p:spPr>
        <p:txBody>
          <a:bodyPr>
            <a:normAutofit/>
          </a:bodyPr>
          <a:lstStyle/>
          <a:p>
            <a:r>
              <a:rPr lang="en-US" sz="2400" dirty="0" smtClean="0">
                <a:solidFill>
                  <a:schemeClr val="bg1"/>
                </a:solidFill>
              </a:rPr>
              <a:t>by Jamshid Damooei, PhD</a:t>
            </a:r>
          </a:p>
          <a:p>
            <a:r>
              <a:rPr lang="en-US" sz="2400" dirty="0" smtClean="0">
                <a:solidFill>
                  <a:schemeClr val="bg1"/>
                </a:solidFill>
              </a:rPr>
              <a:t>Professor &amp; Chair </a:t>
            </a:r>
          </a:p>
          <a:p>
            <a:r>
              <a:rPr lang="en-US" sz="2400" dirty="0" smtClean="0">
                <a:solidFill>
                  <a:schemeClr val="bg1"/>
                </a:solidFill>
              </a:rPr>
              <a:t>Department of Economics, Finance &amp; Accounting</a:t>
            </a:r>
          </a:p>
          <a:p>
            <a:r>
              <a:rPr lang="en-US" sz="2400" dirty="0" smtClean="0">
                <a:solidFill>
                  <a:schemeClr val="bg1"/>
                </a:solidFill>
              </a:rPr>
              <a:t>School of Management</a:t>
            </a:r>
            <a:endParaRPr lang="en-US" sz="2400" dirty="0">
              <a:solidFill>
                <a:schemeClr val="bg1"/>
              </a:solidFill>
            </a:endParaRPr>
          </a:p>
          <a:p>
            <a:endParaRPr lang="en-US" sz="1400" dirty="0" smtClean="0">
              <a:solidFill>
                <a:schemeClr val="bg1"/>
              </a:solidFill>
            </a:endParaRPr>
          </a:p>
          <a:p>
            <a:endParaRPr lang="en-US" dirty="0"/>
          </a:p>
        </p:txBody>
      </p:sp>
      <p:pic>
        <p:nvPicPr>
          <p:cNvPr id="4" name="Picture 3"/>
          <p:cNvPicPr>
            <a:picLocks noChangeAspect="1"/>
          </p:cNvPicPr>
          <p:nvPr/>
        </p:nvPicPr>
        <p:blipFill>
          <a:blip r:embed="rId3"/>
          <a:stretch>
            <a:fillRect/>
          </a:stretch>
        </p:blipFill>
        <p:spPr>
          <a:xfrm>
            <a:off x="4724281" y="303942"/>
            <a:ext cx="2743438" cy="597460"/>
          </a:xfrm>
          <a:prstGeom prst="rect">
            <a:avLst/>
          </a:prstGeom>
        </p:spPr>
      </p:pic>
    </p:spTree>
    <p:extLst>
      <p:ext uri="{BB962C8B-B14F-4D97-AF65-F5344CB8AC3E}">
        <p14:creationId xmlns:p14="http://schemas.microsoft.com/office/powerpoint/2010/main" val="9174223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7194"/>
            <a:ext cx="12192000" cy="6204238"/>
          </a:xfrm>
          <a:prstGeom prst="rect">
            <a:avLst/>
          </a:prstGeom>
          <a:ln>
            <a:solidFill>
              <a:srgbClr val="FFC000"/>
            </a:solidFill>
          </a:ln>
        </p:spPr>
      </p:pic>
      <p:sp>
        <p:nvSpPr>
          <p:cNvPr id="2" name="Slide Number Placeholder 1"/>
          <p:cNvSpPr>
            <a:spLocks noGrp="1"/>
          </p:cNvSpPr>
          <p:nvPr>
            <p:ph type="sldNum" sz="quarter" idx="12"/>
          </p:nvPr>
        </p:nvSpPr>
        <p:spPr/>
        <p:txBody>
          <a:bodyPr/>
          <a:lstStyle/>
          <a:p>
            <a:fld id="{8749ECA8-9D20-41B3-B3A2-4FBF9756534B}" type="slidenum">
              <a:rPr lang="en-US" smtClean="0"/>
              <a:t>10</a:t>
            </a:fld>
            <a:endParaRPr lang="en-US" dirty="0"/>
          </a:p>
        </p:txBody>
      </p:sp>
      <p:sp>
        <p:nvSpPr>
          <p:cNvPr id="4" name="TextBox 3"/>
          <p:cNvSpPr txBox="1"/>
          <p:nvPr/>
        </p:nvSpPr>
        <p:spPr>
          <a:xfrm>
            <a:off x="0" y="6287387"/>
            <a:ext cx="12192000" cy="369332"/>
          </a:xfrm>
          <a:prstGeom prst="rect">
            <a:avLst/>
          </a:prstGeom>
          <a:noFill/>
        </p:spPr>
        <p:txBody>
          <a:bodyPr wrap="square" rtlCol="0">
            <a:spAutoFit/>
          </a:bodyPr>
          <a:lstStyle/>
          <a:p>
            <a:pPr algn="ctr"/>
            <a:r>
              <a:rPr lang="en-US" dirty="0" smtClean="0"/>
              <a:t>Source: Center for Leadership and Values</a:t>
            </a:r>
            <a:endParaRPr lang="en-US" dirty="0"/>
          </a:p>
        </p:txBody>
      </p:sp>
    </p:spTree>
    <p:extLst>
      <p:ext uri="{BB962C8B-B14F-4D97-AF65-F5344CB8AC3E}">
        <p14:creationId xmlns:p14="http://schemas.microsoft.com/office/powerpoint/2010/main" val="24792569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1156863"/>
            <a:ext cx="12192000" cy="5245631"/>
          </a:xfrm>
          <a:prstGeom prst="rect">
            <a:avLst/>
          </a:prstGeom>
          <a:ln>
            <a:solidFill>
              <a:srgbClr val="FFC000"/>
            </a:solidFill>
          </a:ln>
        </p:spPr>
      </p:pic>
      <p:sp>
        <p:nvSpPr>
          <p:cNvPr id="7" name="Title 6"/>
          <p:cNvSpPr>
            <a:spLocks noGrp="1"/>
          </p:cNvSpPr>
          <p:nvPr>
            <p:ph type="title"/>
          </p:nvPr>
        </p:nvSpPr>
        <p:spPr>
          <a:xfrm>
            <a:off x="0" y="0"/>
            <a:ext cx="12192000" cy="1045029"/>
          </a:xfrm>
        </p:spPr>
        <p:txBody>
          <a:bodyPr>
            <a:normAutofit/>
          </a:bodyPr>
          <a:lstStyle/>
          <a:p>
            <a:r>
              <a:rPr lang="en-US" sz="2000" dirty="0"/>
              <a:t>Geographic Distribution of Children Faced with Misery or Comfort Within Each County (Ventura)</a:t>
            </a:r>
          </a:p>
        </p:txBody>
      </p:sp>
      <p:sp>
        <p:nvSpPr>
          <p:cNvPr id="14" name="TextBox 13"/>
          <p:cNvSpPr txBox="1"/>
          <p:nvPr/>
        </p:nvSpPr>
        <p:spPr>
          <a:xfrm>
            <a:off x="0" y="6460177"/>
            <a:ext cx="12192000" cy="369332"/>
          </a:xfrm>
          <a:prstGeom prst="rect">
            <a:avLst/>
          </a:prstGeom>
          <a:noFill/>
        </p:spPr>
        <p:txBody>
          <a:bodyPr wrap="square" rtlCol="0">
            <a:spAutoFit/>
          </a:bodyPr>
          <a:lstStyle/>
          <a:p>
            <a:pPr algn="ctr"/>
            <a:r>
              <a:rPr lang="en-US" dirty="0" smtClean="0">
                <a:hlinkClick r:id="rId3"/>
              </a:rPr>
              <a:t>Source: Center for Leadership and Values</a:t>
            </a:r>
            <a:endParaRPr lang="en-US" dirty="0"/>
          </a:p>
        </p:txBody>
      </p:sp>
    </p:spTree>
    <p:extLst>
      <p:ext uri="{BB962C8B-B14F-4D97-AF65-F5344CB8AC3E}">
        <p14:creationId xmlns:p14="http://schemas.microsoft.com/office/powerpoint/2010/main" val="27205292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Housing Affordability</a:t>
            </a:r>
            <a:endParaRPr lang="en-US" dirty="0"/>
          </a:p>
        </p:txBody>
      </p:sp>
      <p:sp>
        <p:nvSpPr>
          <p:cNvPr id="4" name="Slide Number Placeholder 3"/>
          <p:cNvSpPr>
            <a:spLocks noGrp="1"/>
          </p:cNvSpPr>
          <p:nvPr>
            <p:ph type="sldNum" sz="quarter" idx="12"/>
          </p:nvPr>
        </p:nvSpPr>
        <p:spPr/>
        <p:txBody>
          <a:bodyPr/>
          <a:lstStyle/>
          <a:p>
            <a:fld id="{8749ECA8-9D20-41B3-B3A2-4FBF9756534B}" type="slidenum">
              <a:rPr lang="en-US" smtClean="0"/>
              <a:t>12</a:t>
            </a:fld>
            <a:endParaRPr lang="en-US" dirty="0"/>
          </a:p>
        </p:txBody>
      </p:sp>
    </p:spTree>
    <p:extLst>
      <p:ext uri="{BB962C8B-B14F-4D97-AF65-F5344CB8AC3E}">
        <p14:creationId xmlns:p14="http://schemas.microsoft.com/office/powerpoint/2010/main" val="31869224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2118698591"/>
              </p:ext>
            </p:extLst>
          </p:nvPr>
        </p:nvGraphicFramePr>
        <p:xfrm>
          <a:off x="0" y="0"/>
          <a:ext cx="12192000" cy="646017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0" y="6460177"/>
            <a:ext cx="12192000" cy="369332"/>
          </a:xfrm>
          <a:prstGeom prst="rect">
            <a:avLst/>
          </a:prstGeom>
          <a:noFill/>
        </p:spPr>
        <p:txBody>
          <a:bodyPr wrap="square" rtlCol="0">
            <a:spAutoFit/>
          </a:bodyPr>
          <a:lstStyle/>
          <a:p>
            <a:pPr algn="ctr"/>
            <a:r>
              <a:rPr lang="en-US" dirty="0" smtClean="0">
                <a:hlinkClick r:id="rId3"/>
              </a:rPr>
              <a:t>Source: National Low Income Coalition, Out of Reach Report</a:t>
            </a:r>
            <a:endParaRPr lang="en-US" dirty="0"/>
          </a:p>
        </p:txBody>
      </p:sp>
    </p:spTree>
    <p:extLst>
      <p:ext uri="{BB962C8B-B14F-4D97-AF65-F5344CB8AC3E}">
        <p14:creationId xmlns:p14="http://schemas.microsoft.com/office/powerpoint/2010/main" val="33671268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0010"/>
          </a:xfrm>
        </p:spPr>
        <p:txBody>
          <a:bodyPr>
            <a:noAutofit/>
          </a:bodyPr>
          <a:lstStyle/>
          <a:p>
            <a:r>
              <a:rPr lang="en-US" sz="2000" dirty="0" smtClean="0"/>
              <a:t>Housing</a:t>
            </a:r>
            <a:r>
              <a:rPr lang="en-US" sz="2400" dirty="0" smtClean="0"/>
              <a:t> </a:t>
            </a:r>
            <a:r>
              <a:rPr lang="en-US" sz="2000" dirty="0" smtClean="0"/>
              <a:t>affordability in Ventura County, 2014</a:t>
            </a:r>
            <a:endParaRPr lang="en-US" sz="2000" dirty="0"/>
          </a:p>
        </p:txBody>
      </p:sp>
      <p:sp>
        <p:nvSpPr>
          <p:cNvPr id="5" name="Content Placeholder 2"/>
          <p:cNvSpPr txBox="1">
            <a:spLocks/>
          </p:cNvSpPr>
          <p:nvPr/>
        </p:nvSpPr>
        <p:spPr>
          <a:xfrm>
            <a:off x="0" y="464865"/>
            <a:ext cx="11922826" cy="124518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US" dirty="0" smtClean="0"/>
              <a:t>Have to Work more Than </a:t>
            </a:r>
            <a:r>
              <a:rPr lang="en-US" u="sng" dirty="0" smtClean="0"/>
              <a:t>40</a:t>
            </a:r>
            <a:r>
              <a:rPr lang="en-US" dirty="0" smtClean="0"/>
              <a:t> Hours per Week to Afford 2 Bedroom Apartment – 76% (225,885 employees).</a:t>
            </a:r>
          </a:p>
          <a:p>
            <a:r>
              <a:rPr lang="en-US" dirty="0"/>
              <a:t>Have to Work more Than </a:t>
            </a:r>
            <a:r>
              <a:rPr lang="en-US" u="sng" dirty="0" smtClean="0"/>
              <a:t>60</a:t>
            </a:r>
            <a:r>
              <a:rPr lang="en-US" dirty="0" smtClean="0"/>
              <a:t> </a:t>
            </a:r>
            <a:r>
              <a:rPr lang="en-US" dirty="0"/>
              <a:t>Hours per Week to Afford 2 Bedroom Apartment – </a:t>
            </a:r>
            <a:r>
              <a:rPr lang="en-US" dirty="0" smtClean="0"/>
              <a:t>48.9% (145,339 employees).</a:t>
            </a:r>
            <a:endParaRPr lang="en-US" dirty="0"/>
          </a:p>
          <a:p>
            <a:r>
              <a:rPr lang="en-US" dirty="0"/>
              <a:t>Have to Work more Than </a:t>
            </a:r>
            <a:r>
              <a:rPr lang="en-US" u="sng" dirty="0" smtClean="0"/>
              <a:t>80</a:t>
            </a:r>
            <a:r>
              <a:rPr lang="en-US" dirty="0" smtClean="0"/>
              <a:t> </a:t>
            </a:r>
            <a:r>
              <a:rPr lang="en-US" dirty="0"/>
              <a:t>Hours per Week to Afford 2 Bedroom Apartment – </a:t>
            </a:r>
            <a:r>
              <a:rPr lang="en-US" dirty="0" smtClean="0"/>
              <a:t>15.3% (45,474 employees).</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1610602110"/>
              </p:ext>
            </p:extLst>
          </p:nvPr>
        </p:nvGraphicFramePr>
        <p:xfrm>
          <a:off x="63335" y="1712002"/>
          <a:ext cx="12065330" cy="488119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1" y="6514810"/>
            <a:ext cx="12192000" cy="369332"/>
          </a:xfrm>
          <a:prstGeom prst="rect">
            <a:avLst/>
          </a:prstGeom>
          <a:noFill/>
        </p:spPr>
        <p:txBody>
          <a:bodyPr wrap="square" rtlCol="0">
            <a:spAutoFit/>
          </a:bodyPr>
          <a:lstStyle/>
          <a:p>
            <a:pPr algn="ctr"/>
            <a:r>
              <a:rPr lang="en-US" dirty="0" smtClean="0">
                <a:hlinkClick r:id="rId3"/>
              </a:rPr>
              <a:t>Source: Bureau of Labor Statistics</a:t>
            </a:r>
            <a:endParaRPr lang="en-US" dirty="0"/>
          </a:p>
        </p:txBody>
      </p:sp>
      <p:pic>
        <p:nvPicPr>
          <p:cNvPr id="1026" name="Picture 2" descr="http://propertyupdate.com.au/wp-content/uploads/2014/07/PPG_Blog_Jan_image-2_apartment-versus-house-1160x869.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2500" b="100000" l="9591" r="89986">
                        <a14:foregroundMark x1="38364" y1="66786" x2="38364" y2="66786"/>
                        <a14:foregroundMark x1="38646" y1="66786" x2="38646" y2="66786"/>
                        <a14:foregroundMark x1="29901" y1="53571" x2="29901" y2="53571"/>
                        <a14:foregroundMark x1="27080" y1="48571" x2="27080" y2="48571"/>
                        <a14:foregroundMark x1="24542" y1="45357" x2="24542" y2="45357"/>
                        <a14:foregroundMark x1="22990" y1="42143" x2="22990" y2="42143"/>
                        <a14:foregroundMark x1="21439" y1="39286" x2="21439" y2="39286"/>
                        <a14:foregroundMark x1="20169" y1="36071" x2="20169" y2="36071"/>
                        <a14:foregroundMark x1="18618" y1="36071" x2="18618" y2="36071"/>
                        <a14:foregroundMark x1="16925" y1="33214" x2="16925" y2="33214"/>
                        <a14:foregroundMark x1="16079" y1="31071" x2="16079" y2="31071"/>
                        <a14:foregroundMark x1="16079" y1="27857" x2="16079" y2="27857"/>
                        <a14:foregroundMark x1="17772" y1="27857" x2="17772" y2="27857"/>
                        <a14:foregroundMark x1="79831" y1="77857" x2="79831" y2="77857"/>
                        <a14:foregroundMark x1="80254" y1="76786" x2="80254" y2="76786"/>
                        <a14:foregroundMark x1="81100" y1="76071" x2="81100" y2="76071"/>
                        <a14:foregroundMark x1="81382" y1="76071" x2="81382" y2="76071"/>
                        <a14:foregroundMark x1="81382" y1="76071" x2="81382" y2="76071"/>
                        <a14:foregroundMark x1="29055" y1="61786" x2="29055" y2="61786"/>
                        <a14:foregroundMark x1="28209" y1="60714" x2="28209" y2="60714"/>
                      </a14:backgroundRemoval>
                    </a14:imgEffect>
                  </a14:imgLayer>
                </a14:imgProps>
              </a:ext>
              <a:ext uri="{28A0092B-C50C-407E-A947-70E740481C1C}">
                <a14:useLocalDpi xmlns:a14="http://schemas.microsoft.com/office/drawing/2010/main" val="0"/>
              </a:ext>
            </a:extLst>
          </a:blip>
          <a:srcRect/>
          <a:stretch>
            <a:fillRect/>
          </a:stretch>
        </p:blipFill>
        <p:spPr bwMode="auto">
          <a:xfrm>
            <a:off x="10375075" y="504728"/>
            <a:ext cx="1816925" cy="1165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79937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544"/>
            <a:ext cx="12192000" cy="804728"/>
          </a:xfrm>
        </p:spPr>
        <p:txBody>
          <a:bodyPr>
            <a:noAutofit/>
          </a:bodyPr>
          <a:lstStyle/>
          <a:p>
            <a:r>
              <a:rPr lang="en-US" sz="2000" dirty="0" smtClean="0"/>
              <a:t>Homeless Public School Students in California, Ventura County and Ventura County Zip Codes, 2014</a:t>
            </a:r>
            <a:endParaRPr lang="en-US" sz="2000" dirty="0"/>
          </a:p>
        </p:txBody>
      </p:sp>
      <p:sp>
        <p:nvSpPr>
          <p:cNvPr id="3" name="Content Placeholder 2"/>
          <p:cNvSpPr>
            <a:spLocks noGrp="1"/>
          </p:cNvSpPr>
          <p:nvPr>
            <p:ph idx="1"/>
          </p:nvPr>
        </p:nvSpPr>
        <p:spPr>
          <a:xfrm>
            <a:off x="0" y="797369"/>
            <a:ext cx="12192000" cy="402039"/>
          </a:xfrm>
        </p:spPr>
        <p:txBody>
          <a:bodyPr>
            <a:normAutofit/>
          </a:bodyPr>
          <a:lstStyle/>
          <a:p>
            <a:pPr algn="ctr"/>
            <a:r>
              <a:rPr lang="en-US" dirty="0" smtClean="0"/>
              <a:t>Percentage of Homeless Public School Students in 2014:        </a:t>
            </a:r>
            <a:r>
              <a:rPr lang="en-US" u="sng" dirty="0" smtClean="0"/>
              <a:t>Ventura County</a:t>
            </a:r>
            <a:r>
              <a:rPr lang="en-US" dirty="0" smtClean="0"/>
              <a:t> – 4.6%          </a:t>
            </a:r>
            <a:r>
              <a:rPr lang="en-US" u="sng" dirty="0" smtClean="0"/>
              <a:t>California</a:t>
            </a:r>
            <a:r>
              <a:rPr lang="en-US" dirty="0" smtClean="0"/>
              <a:t> – 4.8%</a:t>
            </a:r>
            <a:endParaRPr lang="en-US" dirty="0"/>
          </a:p>
        </p:txBody>
      </p:sp>
      <p:sp>
        <p:nvSpPr>
          <p:cNvPr id="4" name="Slide Number Placeholder 3"/>
          <p:cNvSpPr>
            <a:spLocks noGrp="1"/>
          </p:cNvSpPr>
          <p:nvPr>
            <p:ph type="sldNum" sz="quarter" idx="12"/>
          </p:nvPr>
        </p:nvSpPr>
        <p:spPr/>
        <p:txBody>
          <a:bodyPr/>
          <a:lstStyle/>
          <a:p>
            <a:fld id="{8749ECA8-9D20-41B3-B3A2-4FBF9756534B}" type="slidenum">
              <a:rPr lang="en-US" smtClean="0"/>
              <a:t>15</a:t>
            </a:fld>
            <a:endParaRPr lang="en-US" dirty="0"/>
          </a:p>
        </p:txBody>
      </p:sp>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637" t="1845" r="7249"/>
          <a:stretch/>
        </p:blipFill>
        <p:spPr bwMode="auto">
          <a:xfrm>
            <a:off x="118753" y="1187532"/>
            <a:ext cx="11899076" cy="5380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0" y="6514213"/>
            <a:ext cx="12192000" cy="369332"/>
          </a:xfrm>
          <a:prstGeom prst="rect">
            <a:avLst/>
          </a:prstGeom>
          <a:noFill/>
        </p:spPr>
        <p:txBody>
          <a:bodyPr wrap="square" rtlCol="0">
            <a:spAutoFit/>
          </a:bodyPr>
          <a:lstStyle/>
          <a:p>
            <a:pPr algn="ctr"/>
            <a:r>
              <a:rPr lang="en-US" dirty="0" smtClean="0">
                <a:hlinkClick r:id="rId4"/>
              </a:rPr>
              <a:t>Source: A Program of Lucile Packard Foundation for Children’s Health</a:t>
            </a:r>
            <a:endParaRPr lang="en-US" dirty="0"/>
          </a:p>
        </p:txBody>
      </p:sp>
    </p:spTree>
    <p:extLst>
      <p:ext uri="{BB962C8B-B14F-4D97-AF65-F5344CB8AC3E}">
        <p14:creationId xmlns:p14="http://schemas.microsoft.com/office/powerpoint/2010/main" val="16800879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Income &amp; Employment</a:t>
            </a:r>
            <a:endParaRPr lang="en-US" dirty="0"/>
          </a:p>
        </p:txBody>
      </p:sp>
      <p:sp>
        <p:nvSpPr>
          <p:cNvPr id="4" name="Slide Number Placeholder 3"/>
          <p:cNvSpPr>
            <a:spLocks noGrp="1"/>
          </p:cNvSpPr>
          <p:nvPr>
            <p:ph type="sldNum" sz="quarter" idx="12"/>
          </p:nvPr>
        </p:nvSpPr>
        <p:spPr/>
        <p:txBody>
          <a:bodyPr/>
          <a:lstStyle/>
          <a:p>
            <a:fld id="{8749ECA8-9D20-41B3-B3A2-4FBF9756534B}" type="slidenum">
              <a:rPr lang="en-US" smtClean="0"/>
              <a:t>16</a:t>
            </a:fld>
            <a:endParaRPr lang="en-US" dirty="0"/>
          </a:p>
        </p:txBody>
      </p:sp>
    </p:spTree>
    <p:extLst>
      <p:ext uri="{BB962C8B-B14F-4D97-AF65-F5344CB8AC3E}">
        <p14:creationId xmlns:p14="http://schemas.microsoft.com/office/powerpoint/2010/main" val="21056014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612391862"/>
              </p:ext>
            </p:extLst>
          </p:nvPr>
        </p:nvGraphicFramePr>
        <p:xfrm>
          <a:off x="128507" y="558139"/>
          <a:ext cx="7139192" cy="595607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a:graphicFrameLocks/>
          </p:cNvGraphicFramePr>
          <p:nvPr>
            <p:extLst>
              <p:ext uri="{D42A27DB-BD31-4B8C-83A1-F6EECF244321}">
                <p14:modId xmlns:p14="http://schemas.microsoft.com/office/powerpoint/2010/main" val="33328515"/>
              </p:ext>
            </p:extLst>
          </p:nvPr>
        </p:nvGraphicFramePr>
        <p:xfrm>
          <a:off x="7311242" y="558140"/>
          <a:ext cx="4797631" cy="5956073"/>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1"/>
          <p:cNvSpPr>
            <a:spLocks noGrp="1"/>
          </p:cNvSpPr>
          <p:nvPr>
            <p:ph type="title"/>
          </p:nvPr>
        </p:nvSpPr>
        <p:spPr>
          <a:xfrm>
            <a:off x="1" y="23750"/>
            <a:ext cx="12191998" cy="463138"/>
          </a:xfrm>
        </p:spPr>
        <p:txBody>
          <a:bodyPr>
            <a:noAutofit/>
          </a:bodyPr>
          <a:lstStyle/>
          <a:p>
            <a:r>
              <a:rPr lang="en-US" sz="2000" dirty="0" smtClean="0"/>
              <a:t>Employment Status by Race and Ethnicity in Ventura County, 2014</a:t>
            </a:r>
            <a:endParaRPr lang="en-US" sz="2000" dirty="0"/>
          </a:p>
        </p:txBody>
      </p:sp>
      <p:sp>
        <p:nvSpPr>
          <p:cNvPr id="7" name="TextBox 6"/>
          <p:cNvSpPr txBox="1"/>
          <p:nvPr/>
        </p:nvSpPr>
        <p:spPr>
          <a:xfrm>
            <a:off x="0" y="6514213"/>
            <a:ext cx="12191999" cy="338554"/>
          </a:xfrm>
          <a:prstGeom prst="rect">
            <a:avLst/>
          </a:prstGeom>
          <a:noFill/>
        </p:spPr>
        <p:txBody>
          <a:bodyPr wrap="square" rtlCol="0">
            <a:spAutoFit/>
          </a:bodyPr>
          <a:lstStyle/>
          <a:p>
            <a:pPr algn="ctr"/>
            <a:r>
              <a:rPr lang="en-US" sz="1600" dirty="0" smtClean="0">
                <a:hlinkClick r:id="rId4"/>
              </a:rPr>
              <a:t>Source: American Fact Finder, S2301</a:t>
            </a:r>
            <a:endParaRPr lang="en-US" sz="1600" dirty="0"/>
          </a:p>
        </p:txBody>
      </p:sp>
    </p:spTree>
    <p:extLst>
      <p:ext uri="{BB962C8B-B14F-4D97-AF65-F5344CB8AC3E}">
        <p14:creationId xmlns:p14="http://schemas.microsoft.com/office/powerpoint/2010/main" val="23115952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751"/>
            <a:ext cx="12100956" cy="771896"/>
          </a:xfrm>
        </p:spPr>
        <p:txBody>
          <a:bodyPr>
            <a:noAutofit/>
          </a:bodyPr>
          <a:lstStyle/>
          <a:p>
            <a:r>
              <a:rPr lang="en-US" sz="2000" dirty="0" smtClean="0"/>
              <a:t>Earnings and Unemployment Rate by Educational Attainment in United States, 2014</a:t>
            </a:r>
            <a:endParaRPr lang="en-US" sz="2000" dirty="0"/>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7273" t="23012" r="17108" b="38494"/>
          <a:stretch/>
        </p:blipFill>
        <p:spPr bwMode="auto">
          <a:xfrm>
            <a:off x="95004" y="878769"/>
            <a:ext cx="11922826" cy="56481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0" y="6514213"/>
            <a:ext cx="12191999" cy="369332"/>
          </a:xfrm>
          <a:prstGeom prst="rect">
            <a:avLst/>
          </a:prstGeom>
          <a:noFill/>
        </p:spPr>
        <p:txBody>
          <a:bodyPr wrap="square" rtlCol="0">
            <a:spAutoFit/>
          </a:bodyPr>
          <a:lstStyle/>
          <a:p>
            <a:pPr algn="ctr"/>
            <a:r>
              <a:rPr lang="en-US" dirty="0" smtClean="0">
                <a:hlinkClick r:id="rId4"/>
              </a:rPr>
              <a:t>Source: Bureau of Labor Statistics</a:t>
            </a:r>
            <a:endParaRPr lang="en-US" dirty="0"/>
          </a:p>
        </p:txBody>
      </p:sp>
    </p:spTree>
    <p:extLst>
      <p:ext uri="{BB962C8B-B14F-4D97-AF65-F5344CB8AC3E}">
        <p14:creationId xmlns:p14="http://schemas.microsoft.com/office/powerpoint/2010/main" val="13552115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750"/>
            <a:ext cx="12191999" cy="486888"/>
          </a:xfrm>
        </p:spPr>
        <p:txBody>
          <a:bodyPr>
            <a:noAutofit/>
          </a:bodyPr>
          <a:lstStyle/>
          <a:p>
            <a:r>
              <a:rPr lang="en-US" sz="2000" dirty="0" smtClean="0"/>
              <a:t>Median Income by Cities of Ventura County, 2013</a:t>
            </a:r>
            <a:endParaRPr lang="en-US" sz="2000" dirty="0"/>
          </a:p>
        </p:txBody>
      </p:sp>
      <p:sp>
        <p:nvSpPr>
          <p:cNvPr id="3" name="Content Placeholder 2"/>
          <p:cNvSpPr>
            <a:spLocks noGrp="1"/>
          </p:cNvSpPr>
          <p:nvPr>
            <p:ph idx="1"/>
          </p:nvPr>
        </p:nvSpPr>
        <p:spPr/>
        <p:txBody>
          <a:bodyPr/>
          <a:lstStyle/>
          <a:p>
            <a:endParaRPr lang="en-US" dirty="0"/>
          </a:p>
        </p:txBody>
      </p:sp>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654" t="1510" r="6167" b="4381"/>
          <a:stretch/>
        </p:blipFill>
        <p:spPr bwMode="auto">
          <a:xfrm>
            <a:off x="130629" y="629392"/>
            <a:ext cx="11934701" cy="58848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0" y="6514213"/>
            <a:ext cx="12191999" cy="369332"/>
          </a:xfrm>
          <a:prstGeom prst="rect">
            <a:avLst/>
          </a:prstGeom>
          <a:noFill/>
        </p:spPr>
        <p:txBody>
          <a:bodyPr wrap="square" rtlCol="0">
            <a:spAutoFit/>
          </a:bodyPr>
          <a:lstStyle/>
          <a:p>
            <a:pPr algn="ctr"/>
            <a:r>
              <a:rPr lang="en-US" dirty="0" smtClean="0">
                <a:hlinkClick r:id="rId3"/>
              </a:rPr>
              <a:t>Source: American Fact Finder, S1901</a:t>
            </a:r>
            <a:endParaRPr lang="en-US" dirty="0"/>
          </a:p>
        </p:txBody>
      </p:sp>
    </p:spTree>
    <p:extLst>
      <p:ext uri="{BB962C8B-B14F-4D97-AF65-F5344CB8AC3E}">
        <p14:creationId xmlns:p14="http://schemas.microsoft.com/office/powerpoint/2010/main" val="36559250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73777"/>
          </a:xfrm>
        </p:spPr>
        <p:txBody>
          <a:bodyPr>
            <a:normAutofit/>
          </a:bodyPr>
          <a:lstStyle/>
          <a:p>
            <a:r>
              <a:rPr lang="en-US" sz="2400" dirty="0" smtClean="0"/>
              <a:t>Contents of presentation</a:t>
            </a:r>
            <a:endParaRPr lang="en-US" sz="2400" dirty="0"/>
          </a:p>
        </p:txBody>
      </p:sp>
      <p:sp>
        <p:nvSpPr>
          <p:cNvPr id="3" name="Content Placeholder 2"/>
          <p:cNvSpPr>
            <a:spLocks noGrp="1"/>
          </p:cNvSpPr>
          <p:nvPr>
            <p:ph idx="1"/>
          </p:nvPr>
        </p:nvSpPr>
        <p:spPr>
          <a:xfrm>
            <a:off x="1780711" y="1497467"/>
            <a:ext cx="8419722" cy="3376942"/>
          </a:xfrm>
        </p:spPr>
        <p:txBody>
          <a:bodyPr>
            <a:noAutofit/>
          </a:bodyPr>
          <a:lstStyle/>
          <a:p>
            <a:pPr marL="400050" indent="-400050">
              <a:buFont typeface="+mj-lt"/>
              <a:buAutoNum type="romanUcPeriod"/>
            </a:pPr>
            <a:r>
              <a:rPr lang="en-US" sz="2800" dirty="0" smtClean="0"/>
              <a:t>An Overview </a:t>
            </a:r>
          </a:p>
          <a:p>
            <a:pPr marL="400050" indent="-400050">
              <a:buFont typeface="+mj-lt"/>
              <a:buAutoNum type="romanUcPeriod"/>
            </a:pPr>
            <a:r>
              <a:rPr lang="en-US" sz="2800" dirty="0" smtClean="0"/>
              <a:t>State of Children </a:t>
            </a:r>
          </a:p>
          <a:p>
            <a:pPr marL="400050" indent="-400050">
              <a:buFont typeface="+mj-lt"/>
              <a:buAutoNum type="romanUcPeriod"/>
            </a:pPr>
            <a:r>
              <a:rPr lang="en-US" sz="2800" dirty="0" smtClean="0"/>
              <a:t>Housing Affordability </a:t>
            </a:r>
          </a:p>
          <a:p>
            <a:pPr marL="400050" indent="-400050">
              <a:buFont typeface="+mj-lt"/>
              <a:buAutoNum type="romanUcPeriod"/>
            </a:pPr>
            <a:r>
              <a:rPr lang="en-US" sz="2800" dirty="0" smtClean="0"/>
              <a:t> Income &amp; Employment</a:t>
            </a:r>
          </a:p>
          <a:p>
            <a:pPr marL="400050" indent="-400050">
              <a:buFont typeface="+mj-lt"/>
              <a:buAutoNum type="romanUcPeriod"/>
            </a:pPr>
            <a:r>
              <a:rPr lang="en-US" sz="2800" dirty="0" smtClean="0"/>
              <a:t>Conclusion and Ideas for Further Reflection</a:t>
            </a:r>
            <a:endParaRPr lang="en-US" sz="2800" dirty="0"/>
          </a:p>
        </p:txBody>
      </p:sp>
      <p:sp>
        <p:nvSpPr>
          <p:cNvPr id="6" name="Slide Number Placeholder 5"/>
          <p:cNvSpPr>
            <a:spLocks noGrp="1"/>
          </p:cNvSpPr>
          <p:nvPr>
            <p:ph type="sldNum" sz="quarter" idx="12"/>
          </p:nvPr>
        </p:nvSpPr>
        <p:spPr/>
        <p:txBody>
          <a:bodyPr/>
          <a:lstStyle/>
          <a:p>
            <a:fld id="{8749ECA8-9D20-41B3-B3A2-4FBF9756534B}" type="slidenum">
              <a:rPr lang="en-US" smtClean="0"/>
              <a:t>2</a:t>
            </a:fld>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04610" y="5127185"/>
            <a:ext cx="6782780" cy="1593954"/>
          </a:xfrm>
          <a:prstGeom prst="rect">
            <a:avLst/>
          </a:prstGeom>
          <a:effectLst>
            <a:softEdge rad="317500"/>
          </a:effectLst>
        </p:spPr>
      </p:pic>
    </p:spTree>
    <p:extLst>
      <p:ext uri="{BB962C8B-B14F-4D97-AF65-F5344CB8AC3E}">
        <p14:creationId xmlns:p14="http://schemas.microsoft.com/office/powerpoint/2010/main" val="25925857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12191999" cy="790575"/>
          </a:xfrm>
        </p:spPr>
        <p:txBody>
          <a:bodyPr>
            <a:noAutofit/>
          </a:bodyPr>
          <a:lstStyle/>
          <a:p>
            <a:r>
              <a:rPr lang="en-US" sz="2000" dirty="0" smtClean="0"/>
              <a:t>Unemployment Rate in Cities of Ventura County, Ventura County, California and United States, 2014</a:t>
            </a:r>
            <a:endParaRPr lang="en-US" sz="2000" dirty="0"/>
          </a:p>
        </p:txBody>
      </p:sp>
      <p:pic>
        <p:nvPicPr>
          <p:cNvPr id="2055" name="Picture 7"/>
          <p:cNvPicPr>
            <a:picLocks noChangeAspect="1" noChangeArrowheads="1"/>
          </p:cNvPicPr>
          <p:nvPr/>
        </p:nvPicPr>
        <p:blipFill rotWithShape="1">
          <a:blip r:embed="rId2">
            <a:extLst>
              <a:ext uri="{28A0092B-C50C-407E-A947-70E740481C1C}">
                <a14:useLocalDpi xmlns:a14="http://schemas.microsoft.com/office/drawing/2010/main" val="0"/>
              </a:ext>
            </a:extLst>
          </a:blip>
          <a:srcRect t="1489" r="8373"/>
          <a:stretch/>
        </p:blipFill>
        <p:spPr bwMode="auto">
          <a:xfrm>
            <a:off x="95002" y="997527"/>
            <a:ext cx="11934701" cy="5516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Content Placeholder 2"/>
          <p:cNvSpPr txBox="1">
            <a:spLocks/>
          </p:cNvSpPr>
          <p:nvPr/>
        </p:nvSpPr>
        <p:spPr>
          <a:xfrm>
            <a:off x="0" y="619244"/>
            <a:ext cx="12191999" cy="378283"/>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lgn="ctr"/>
            <a:r>
              <a:rPr lang="en-US" dirty="0" smtClean="0"/>
              <a:t>Unemployment Rate in 2014:     </a:t>
            </a:r>
            <a:r>
              <a:rPr lang="en-US" u="sng" dirty="0" smtClean="0"/>
              <a:t>Ventura County</a:t>
            </a:r>
            <a:r>
              <a:rPr lang="en-US" dirty="0" smtClean="0"/>
              <a:t> – 9.4%      </a:t>
            </a:r>
            <a:r>
              <a:rPr lang="en-US" u="sng" dirty="0" smtClean="0"/>
              <a:t>California</a:t>
            </a:r>
            <a:r>
              <a:rPr lang="en-US" dirty="0" smtClean="0"/>
              <a:t> – 11%        </a:t>
            </a:r>
            <a:r>
              <a:rPr lang="en-US" u="sng" dirty="0" smtClean="0"/>
              <a:t>United States</a:t>
            </a:r>
            <a:r>
              <a:rPr lang="en-US" dirty="0" smtClean="0"/>
              <a:t> – 9.2%</a:t>
            </a:r>
            <a:endParaRPr lang="en-US" dirty="0"/>
          </a:p>
        </p:txBody>
      </p:sp>
      <p:sp>
        <p:nvSpPr>
          <p:cNvPr id="7" name="TextBox 6"/>
          <p:cNvSpPr txBox="1"/>
          <p:nvPr/>
        </p:nvSpPr>
        <p:spPr>
          <a:xfrm>
            <a:off x="1" y="6514213"/>
            <a:ext cx="12191998" cy="369332"/>
          </a:xfrm>
          <a:prstGeom prst="rect">
            <a:avLst/>
          </a:prstGeom>
          <a:noFill/>
        </p:spPr>
        <p:txBody>
          <a:bodyPr wrap="square" rtlCol="0">
            <a:spAutoFit/>
          </a:bodyPr>
          <a:lstStyle/>
          <a:p>
            <a:pPr algn="ctr"/>
            <a:r>
              <a:rPr lang="en-US" dirty="0" smtClean="0">
                <a:hlinkClick r:id="rId3"/>
              </a:rPr>
              <a:t>Source: American Fact Finder, S2301</a:t>
            </a:r>
            <a:endParaRPr lang="en-US" dirty="0"/>
          </a:p>
        </p:txBody>
      </p:sp>
    </p:spTree>
    <p:extLst>
      <p:ext uri="{BB962C8B-B14F-4D97-AF65-F5344CB8AC3E}">
        <p14:creationId xmlns:p14="http://schemas.microsoft.com/office/powerpoint/2010/main" val="28603110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750"/>
            <a:ext cx="12192000" cy="510639"/>
          </a:xfrm>
        </p:spPr>
        <p:txBody>
          <a:bodyPr>
            <a:noAutofit/>
          </a:bodyPr>
          <a:lstStyle/>
          <a:p>
            <a:r>
              <a:rPr lang="en-US" sz="2000" dirty="0" smtClean="0"/>
              <a:t>Median Income by Race and Ethnicity, 2013</a:t>
            </a:r>
            <a:endParaRPr lang="en-US" sz="2000" dirty="0"/>
          </a:p>
        </p:txBody>
      </p:sp>
      <p:graphicFrame>
        <p:nvGraphicFramePr>
          <p:cNvPr id="5" name="Chart 4"/>
          <p:cNvGraphicFramePr>
            <a:graphicFrameLocks/>
          </p:cNvGraphicFramePr>
          <p:nvPr>
            <p:extLst>
              <p:ext uri="{D42A27DB-BD31-4B8C-83A1-F6EECF244321}">
                <p14:modId xmlns:p14="http://schemas.microsoft.com/office/powerpoint/2010/main" val="2195781832"/>
              </p:ext>
            </p:extLst>
          </p:nvPr>
        </p:nvGraphicFramePr>
        <p:xfrm>
          <a:off x="99579" y="620021"/>
          <a:ext cx="11977626" cy="319195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a:graphicFrameLocks/>
          </p:cNvGraphicFramePr>
          <p:nvPr>
            <p:extLst>
              <p:ext uri="{D42A27DB-BD31-4B8C-83A1-F6EECF244321}">
                <p14:modId xmlns:p14="http://schemas.microsoft.com/office/powerpoint/2010/main" val="1626909133"/>
              </p:ext>
            </p:extLst>
          </p:nvPr>
        </p:nvGraphicFramePr>
        <p:xfrm>
          <a:off x="111456" y="3848203"/>
          <a:ext cx="8667750" cy="266601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0" y="6514213"/>
            <a:ext cx="12191999" cy="369332"/>
          </a:xfrm>
          <a:prstGeom prst="rect">
            <a:avLst/>
          </a:prstGeom>
          <a:noFill/>
        </p:spPr>
        <p:txBody>
          <a:bodyPr wrap="square" rtlCol="0">
            <a:spAutoFit/>
          </a:bodyPr>
          <a:lstStyle/>
          <a:p>
            <a:pPr algn="ctr"/>
            <a:r>
              <a:rPr lang="en-US" dirty="0" smtClean="0">
                <a:hlinkClick r:id="rId4"/>
              </a:rPr>
              <a:t>Source: American Fact Finder, S1903</a:t>
            </a:r>
            <a:endParaRPr lang="en-US" dirty="0"/>
          </a:p>
        </p:txBody>
      </p:sp>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82743" y="3858859"/>
            <a:ext cx="3135086" cy="26553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10005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Other Selected Indicators of Disparity in Ventura County</a:t>
            </a:r>
            <a:endParaRPr lang="en-US" dirty="0"/>
          </a:p>
        </p:txBody>
      </p:sp>
      <p:sp>
        <p:nvSpPr>
          <p:cNvPr id="4" name="Slide Number Placeholder 3"/>
          <p:cNvSpPr>
            <a:spLocks noGrp="1"/>
          </p:cNvSpPr>
          <p:nvPr>
            <p:ph type="sldNum" sz="quarter" idx="12"/>
          </p:nvPr>
        </p:nvSpPr>
        <p:spPr/>
        <p:txBody>
          <a:bodyPr/>
          <a:lstStyle/>
          <a:p>
            <a:fld id="{8749ECA8-9D20-41B3-B3A2-4FBF9756534B}" type="slidenum">
              <a:rPr lang="en-US" smtClean="0"/>
              <a:t>22</a:t>
            </a:fld>
            <a:endParaRPr lang="en-US" dirty="0"/>
          </a:p>
        </p:txBody>
      </p:sp>
    </p:spTree>
    <p:extLst>
      <p:ext uri="{BB962C8B-B14F-4D97-AF65-F5344CB8AC3E}">
        <p14:creationId xmlns:p14="http://schemas.microsoft.com/office/powerpoint/2010/main" val="9071988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extLst>
              <p:ext uri="{D42A27DB-BD31-4B8C-83A1-F6EECF244321}">
                <p14:modId xmlns:p14="http://schemas.microsoft.com/office/powerpoint/2010/main" val="2260478220"/>
              </p:ext>
            </p:extLst>
          </p:nvPr>
        </p:nvGraphicFramePr>
        <p:xfrm>
          <a:off x="3515096" y="130629"/>
          <a:ext cx="8431481" cy="6374944"/>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0" y="6514213"/>
            <a:ext cx="12192000" cy="369332"/>
          </a:xfrm>
          <a:prstGeom prst="rect">
            <a:avLst/>
          </a:prstGeom>
          <a:noFill/>
        </p:spPr>
        <p:txBody>
          <a:bodyPr wrap="square" rtlCol="0">
            <a:spAutoFit/>
          </a:bodyPr>
          <a:lstStyle/>
          <a:p>
            <a:pPr algn="ctr"/>
            <a:r>
              <a:rPr lang="en-US" dirty="0" smtClean="0">
                <a:hlinkClick r:id="rId3"/>
              </a:rPr>
              <a:t>Source: California Department of Education</a:t>
            </a:r>
            <a:endParaRPr lang="en-US" dirty="0"/>
          </a:p>
        </p:txBody>
      </p:sp>
      <p:pic>
        <p:nvPicPr>
          <p:cNvPr id="20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27" y="130629"/>
            <a:ext cx="3289465" cy="6383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16039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750"/>
            <a:ext cx="12192000" cy="475014"/>
          </a:xfrm>
        </p:spPr>
        <p:txBody>
          <a:bodyPr>
            <a:noAutofit/>
          </a:bodyPr>
          <a:lstStyle/>
          <a:p>
            <a:r>
              <a:rPr lang="en-US" sz="1800" dirty="0" smtClean="0"/>
              <a:t>Life Expectancy and obesity by Race and Gender in California, 2010 and 2012</a:t>
            </a:r>
            <a:endParaRPr lang="en-US" sz="1800" dirty="0"/>
          </a:p>
        </p:txBody>
      </p:sp>
      <p:sp>
        <p:nvSpPr>
          <p:cNvPr id="7" name="TextBox 6"/>
          <p:cNvSpPr txBox="1"/>
          <p:nvPr/>
        </p:nvSpPr>
        <p:spPr>
          <a:xfrm>
            <a:off x="0" y="6454838"/>
            <a:ext cx="6816436" cy="369332"/>
          </a:xfrm>
          <a:prstGeom prst="rect">
            <a:avLst/>
          </a:prstGeom>
          <a:noFill/>
        </p:spPr>
        <p:txBody>
          <a:bodyPr wrap="square" rtlCol="0">
            <a:spAutoFit/>
          </a:bodyPr>
          <a:lstStyle/>
          <a:p>
            <a:pPr algn="ctr"/>
            <a:r>
              <a:rPr lang="en-US" dirty="0" smtClean="0">
                <a:hlinkClick r:id="rId2"/>
              </a:rPr>
              <a:t>Source: California Pan-Ethnic Health Network</a:t>
            </a:r>
            <a:endParaRPr lang="en-US" dirty="0"/>
          </a:p>
        </p:txBody>
      </p:sp>
      <p:sp>
        <p:nvSpPr>
          <p:cNvPr id="8" name="TextBox 7"/>
          <p:cNvSpPr txBox="1"/>
          <p:nvPr/>
        </p:nvSpPr>
        <p:spPr>
          <a:xfrm>
            <a:off x="6923314" y="6488668"/>
            <a:ext cx="5242957" cy="369332"/>
          </a:xfrm>
          <a:prstGeom prst="rect">
            <a:avLst/>
          </a:prstGeom>
          <a:noFill/>
        </p:spPr>
        <p:txBody>
          <a:bodyPr wrap="square" rtlCol="0">
            <a:spAutoFit/>
          </a:bodyPr>
          <a:lstStyle/>
          <a:p>
            <a:pPr algn="ctr"/>
            <a:r>
              <a:rPr lang="en-US" dirty="0" smtClean="0">
                <a:hlinkClick r:id="rId3"/>
              </a:rPr>
              <a:t>Source: California Department of Public Health</a:t>
            </a:r>
            <a:endParaRPr lang="en-US" dirty="0"/>
          </a:p>
        </p:txBody>
      </p:sp>
      <p:graphicFrame>
        <p:nvGraphicFramePr>
          <p:cNvPr id="9" name="Chart 8"/>
          <p:cNvGraphicFramePr>
            <a:graphicFrameLocks/>
          </p:cNvGraphicFramePr>
          <p:nvPr>
            <p:extLst>
              <p:ext uri="{D42A27DB-BD31-4B8C-83A1-F6EECF244321}">
                <p14:modId xmlns:p14="http://schemas.microsoft.com/office/powerpoint/2010/main" val="965872191"/>
              </p:ext>
            </p:extLst>
          </p:nvPr>
        </p:nvGraphicFramePr>
        <p:xfrm>
          <a:off x="1" y="644236"/>
          <a:ext cx="6804560" cy="564968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a:graphicFrameLocks/>
          </p:cNvGraphicFramePr>
          <p:nvPr>
            <p:extLst>
              <p:ext uri="{D42A27DB-BD31-4B8C-83A1-F6EECF244321}">
                <p14:modId xmlns:p14="http://schemas.microsoft.com/office/powerpoint/2010/main" val="3076619774"/>
              </p:ext>
            </p:extLst>
          </p:nvPr>
        </p:nvGraphicFramePr>
        <p:xfrm>
          <a:off x="6967847" y="641268"/>
          <a:ext cx="5153890" cy="564077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2641386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extLst>
              <p:ext uri="{D42A27DB-BD31-4B8C-83A1-F6EECF244321}">
                <p14:modId xmlns:p14="http://schemas.microsoft.com/office/powerpoint/2010/main" val="172079739"/>
              </p:ext>
            </p:extLst>
          </p:nvPr>
        </p:nvGraphicFramePr>
        <p:xfrm>
          <a:off x="0" y="0"/>
          <a:ext cx="12192000" cy="6321107"/>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0" y="6514213"/>
            <a:ext cx="12192000" cy="369332"/>
          </a:xfrm>
          <a:prstGeom prst="rect">
            <a:avLst/>
          </a:prstGeom>
          <a:noFill/>
        </p:spPr>
        <p:txBody>
          <a:bodyPr wrap="square" rtlCol="0">
            <a:spAutoFit/>
          </a:bodyPr>
          <a:lstStyle/>
          <a:p>
            <a:pPr algn="ctr"/>
            <a:r>
              <a:rPr lang="en-US" dirty="0" smtClean="0">
                <a:hlinkClick r:id="rId3"/>
              </a:rPr>
              <a:t>Source: Ventura County Health Care Agency</a:t>
            </a:r>
            <a:endParaRPr lang="en-US" dirty="0"/>
          </a:p>
        </p:txBody>
      </p:sp>
    </p:spTree>
    <p:extLst>
      <p:ext uri="{BB962C8B-B14F-4D97-AF65-F5344CB8AC3E}">
        <p14:creationId xmlns:p14="http://schemas.microsoft.com/office/powerpoint/2010/main" val="39280648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88769"/>
          </a:xfrm>
        </p:spPr>
        <p:txBody>
          <a:bodyPr>
            <a:noAutofit/>
          </a:bodyPr>
          <a:lstStyle/>
          <a:p>
            <a:r>
              <a:rPr lang="en-US" sz="2400" dirty="0" smtClean="0"/>
              <a:t>Uninsured Population in Cities of Ventura County, 2013</a:t>
            </a:r>
            <a:endParaRPr lang="en-US" sz="24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60" t="25378" r="9739" b="17181"/>
          <a:stretch/>
        </p:blipFill>
        <p:spPr bwMode="auto">
          <a:xfrm>
            <a:off x="-2" y="795647"/>
            <a:ext cx="12192001" cy="55670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0" y="6514213"/>
            <a:ext cx="12192000" cy="369332"/>
          </a:xfrm>
          <a:prstGeom prst="rect">
            <a:avLst/>
          </a:prstGeom>
          <a:noFill/>
        </p:spPr>
        <p:txBody>
          <a:bodyPr wrap="square" rtlCol="0">
            <a:spAutoFit/>
          </a:bodyPr>
          <a:lstStyle/>
          <a:p>
            <a:pPr algn="ctr"/>
            <a:r>
              <a:rPr lang="en-US" dirty="0" smtClean="0">
                <a:hlinkClick r:id="rId3"/>
              </a:rPr>
              <a:t>Source:  American Fact Finder, S2701</a:t>
            </a:r>
            <a:endParaRPr lang="en-US" dirty="0"/>
          </a:p>
        </p:txBody>
      </p:sp>
    </p:spTree>
    <p:extLst>
      <p:ext uri="{BB962C8B-B14F-4D97-AF65-F5344CB8AC3E}">
        <p14:creationId xmlns:p14="http://schemas.microsoft.com/office/powerpoint/2010/main" val="36423012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a:graphicFrameLocks/>
          </p:cNvGraphicFramePr>
          <p:nvPr>
            <p:extLst>
              <p:ext uri="{D42A27DB-BD31-4B8C-83A1-F6EECF244321}">
                <p14:modId xmlns:p14="http://schemas.microsoft.com/office/powerpoint/2010/main" val="231850126"/>
              </p:ext>
            </p:extLst>
          </p:nvPr>
        </p:nvGraphicFramePr>
        <p:xfrm>
          <a:off x="0" y="0"/>
          <a:ext cx="12192000" cy="634142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0" y="6514213"/>
            <a:ext cx="12192000" cy="369332"/>
          </a:xfrm>
          <a:prstGeom prst="rect">
            <a:avLst/>
          </a:prstGeom>
          <a:noFill/>
        </p:spPr>
        <p:txBody>
          <a:bodyPr wrap="square" rtlCol="0">
            <a:spAutoFit/>
          </a:bodyPr>
          <a:lstStyle/>
          <a:p>
            <a:pPr algn="ctr"/>
            <a:r>
              <a:rPr lang="en-US" dirty="0" smtClean="0">
                <a:hlinkClick r:id="rId3"/>
              </a:rPr>
              <a:t>Source: American Fact Finder, B24092</a:t>
            </a:r>
            <a:endParaRPr lang="en-US" dirty="0"/>
          </a:p>
        </p:txBody>
      </p:sp>
    </p:spTree>
    <p:extLst>
      <p:ext uri="{BB962C8B-B14F-4D97-AF65-F5344CB8AC3E}">
        <p14:creationId xmlns:p14="http://schemas.microsoft.com/office/powerpoint/2010/main" val="20621353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a:t>Conclusion and Possible Policy </a:t>
            </a:r>
            <a:r>
              <a:rPr lang="en-US" dirty="0" smtClean="0"/>
              <a:t>Implications</a:t>
            </a:r>
            <a:endParaRPr lang="en-US" dirty="0"/>
          </a:p>
        </p:txBody>
      </p:sp>
      <p:sp>
        <p:nvSpPr>
          <p:cNvPr id="7" name="Text Placeholder 6"/>
          <p:cNvSpPr>
            <a:spLocks noGrp="1"/>
          </p:cNvSpPr>
          <p:nvPr>
            <p:ph type="body" idx="1"/>
          </p:nvPr>
        </p:nvSpPr>
        <p:spPr/>
        <p:txBody>
          <a:bodyPr>
            <a:normAutofit/>
          </a:bodyPr>
          <a:lstStyle/>
          <a:p>
            <a:pPr algn="r"/>
            <a:r>
              <a:rPr lang="en-US" i="1" dirty="0" smtClean="0"/>
              <a:t>“</a:t>
            </a:r>
          </a:p>
        </p:txBody>
      </p:sp>
      <p:sp>
        <p:nvSpPr>
          <p:cNvPr id="8" name="Slide Number Placeholder 7"/>
          <p:cNvSpPr>
            <a:spLocks noGrp="1"/>
          </p:cNvSpPr>
          <p:nvPr>
            <p:ph type="sldNum" sz="quarter" idx="12"/>
          </p:nvPr>
        </p:nvSpPr>
        <p:spPr/>
        <p:txBody>
          <a:bodyPr/>
          <a:lstStyle/>
          <a:p>
            <a:fld id="{8749ECA8-9D20-41B3-B3A2-4FBF9756534B}" type="slidenum">
              <a:rPr lang="en-US" smtClean="0"/>
              <a:t>28</a:t>
            </a:fld>
            <a:endParaRPr lang="en-US" dirty="0"/>
          </a:p>
        </p:txBody>
      </p:sp>
    </p:spTree>
    <p:extLst>
      <p:ext uri="{BB962C8B-B14F-4D97-AF65-F5344CB8AC3E}">
        <p14:creationId xmlns:p14="http://schemas.microsoft.com/office/powerpoint/2010/main" val="9080800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749ECA8-9D20-41B3-B3A2-4FBF9756534B}" type="slidenum">
              <a:rPr lang="en-US" smtClean="0"/>
              <a:t>29</a:t>
            </a:fld>
            <a:endParaRPr lang="en-US" dirty="0"/>
          </a:p>
        </p:txBody>
      </p:sp>
      <p:sp>
        <p:nvSpPr>
          <p:cNvPr id="5" name="Title 2"/>
          <p:cNvSpPr>
            <a:spLocks noGrp="1"/>
          </p:cNvSpPr>
          <p:nvPr>
            <p:ph type="title"/>
          </p:nvPr>
        </p:nvSpPr>
        <p:spPr>
          <a:xfrm>
            <a:off x="0" y="0"/>
            <a:ext cx="12192000" cy="617517"/>
          </a:xfrm>
        </p:spPr>
        <p:txBody>
          <a:bodyPr>
            <a:noAutofit/>
          </a:bodyPr>
          <a:lstStyle/>
          <a:p>
            <a:r>
              <a:rPr lang="en-US" sz="2400" dirty="0"/>
              <a:t>policy </a:t>
            </a:r>
            <a:r>
              <a:rPr lang="en-US" sz="2400" dirty="0" smtClean="0"/>
              <a:t>initiatives for Ventura county</a:t>
            </a:r>
            <a:endParaRPr lang="en-US" sz="2400" dirty="0"/>
          </a:p>
        </p:txBody>
      </p:sp>
      <p:sp>
        <p:nvSpPr>
          <p:cNvPr id="6" name="Text Placeholder 4"/>
          <p:cNvSpPr txBox="1">
            <a:spLocks/>
          </p:cNvSpPr>
          <p:nvPr/>
        </p:nvSpPr>
        <p:spPr>
          <a:xfrm>
            <a:off x="0" y="897568"/>
            <a:ext cx="6056416" cy="5176662"/>
          </a:xfrm>
          <a:prstGeom prst="rect">
            <a:avLst/>
          </a:prstGeom>
        </p:spPr>
        <p:txBody>
          <a:bodyPr>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r>
              <a:rPr lang="en-US" b="1" dirty="0" smtClean="0">
                <a:solidFill>
                  <a:srgbClr val="7030A0"/>
                </a:solidFill>
              </a:rPr>
              <a:t>Poverty is the core and the most important cause of the problem</a:t>
            </a:r>
          </a:p>
          <a:p>
            <a:pPr algn="just"/>
            <a:r>
              <a:rPr lang="en-US" dirty="0" smtClean="0">
                <a:solidFill>
                  <a:schemeClr val="tx1"/>
                </a:solidFill>
              </a:rPr>
              <a:t>Better utilization of existing resources with a focused attention on improving the performance of schools and their districts.</a:t>
            </a:r>
          </a:p>
          <a:p>
            <a:pPr algn="just"/>
            <a:r>
              <a:rPr lang="en-US" dirty="0" smtClean="0">
                <a:solidFill>
                  <a:schemeClr val="tx1"/>
                </a:solidFill>
              </a:rPr>
              <a:t>Increasing the degree of diversity in our schools through meaningful and applicable means.</a:t>
            </a:r>
          </a:p>
          <a:p>
            <a:pPr algn="just"/>
            <a:r>
              <a:rPr lang="en-US" dirty="0" smtClean="0">
                <a:solidFill>
                  <a:schemeClr val="tx1"/>
                </a:solidFill>
              </a:rPr>
              <a:t>Increasing investment in early childhood development through sustainable means and in various youth development Programs.</a:t>
            </a:r>
          </a:p>
          <a:p>
            <a:pPr algn="just"/>
            <a:r>
              <a:rPr lang="en-US" dirty="0" smtClean="0">
                <a:solidFill>
                  <a:schemeClr val="tx1"/>
                </a:solidFill>
              </a:rPr>
              <a:t>Focusing on what can be done to reduce the negative impacts of families in poverty and low income (food, healthcare, housing, education and safety).</a:t>
            </a:r>
          </a:p>
          <a:p>
            <a:pPr algn="just"/>
            <a:r>
              <a:rPr lang="en-US" dirty="0" smtClean="0">
                <a:solidFill>
                  <a:schemeClr val="tx1"/>
                </a:solidFill>
              </a:rPr>
              <a:t>Placing family as the centerpiece of any positive development that can occur. </a:t>
            </a:r>
          </a:p>
          <a:p>
            <a:pPr algn="just"/>
            <a:r>
              <a:rPr lang="en-US" dirty="0" smtClean="0">
                <a:solidFill>
                  <a:schemeClr val="tx1"/>
                </a:solidFill>
              </a:rPr>
              <a:t>Developing community based programs for any intervention that might be needed.</a:t>
            </a:r>
          </a:p>
          <a:p>
            <a:pPr algn="just"/>
            <a:endParaRPr lang="en-US" dirty="0">
              <a:solidFill>
                <a:schemeClr val="tx1"/>
              </a:solidFill>
            </a:endParaRP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334993" y="1250467"/>
            <a:ext cx="5728558" cy="4604068"/>
          </a:xfrm>
        </p:spPr>
      </p:pic>
    </p:spTree>
    <p:extLst>
      <p:ext uri="{BB962C8B-B14F-4D97-AF65-F5344CB8AC3E}">
        <p14:creationId xmlns:p14="http://schemas.microsoft.com/office/powerpoint/2010/main" val="30298319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870778"/>
          </a:xfrm>
        </p:spPr>
        <p:txBody>
          <a:bodyPr>
            <a:normAutofit/>
          </a:bodyPr>
          <a:lstStyle/>
          <a:p>
            <a:r>
              <a:rPr lang="en-US" sz="2400" dirty="0" smtClean="0"/>
              <a:t>An Overview </a:t>
            </a:r>
            <a:endParaRPr lang="en-US" sz="2400" dirty="0"/>
          </a:p>
        </p:txBody>
      </p:sp>
      <p:sp>
        <p:nvSpPr>
          <p:cNvPr id="3" name="Content Placeholder 2"/>
          <p:cNvSpPr>
            <a:spLocks noGrp="1"/>
          </p:cNvSpPr>
          <p:nvPr>
            <p:ph idx="1"/>
          </p:nvPr>
        </p:nvSpPr>
        <p:spPr>
          <a:xfrm>
            <a:off x="540326" y="1066192"/>
            <a:ext cx="11111345" cy="5486400"/>
          </a:xfrm>
        </p:spPr>
        <p:txBody>
          <a:bodyPr>
            <a:noAutofit/>
          </a:bodyPr>
          <a:lstStyle/>
          <a:p>
            <a:pPr marL="0" indent="0">
              <a:buNone/>
            </a:pPr>
            <a:r>
              <a:rPr lang="en-US" sz="2400" b="1" dirty="0" smtClean="0">
                <a:uFill>
                  <a:solidFill>
                    <a:srgbClr val="FFC000"/>
                  </a:solidFill>
                </a:uFill>
              </a:rPr>
              <a:t>The Core of Economic and Social Disparities in Our Society</a:t>
            </a:r>
          </a:p>
          <a:p>
            <a:r>
              <a:rPr lang="en-US" sz="2000" dirty="0" smtClean="0">
                <a:uFill>
                  <a:solidFill>
                    <a:srgbClr val="FFC000"/>
                  </a:solidFill>
                </a:uFill>
              </a:rPr>
              <a:t>Poverty is the core of disparity in every community. </a:t>
            </a:r>
          </a:p>
          <a:p>
            <a:r>
              <a:rPr lang="en-US" sz="2000" dirty="0" smtClean="0">
                <a:uFill>
                  <a:solidFill>
                    <a:srgbClr val="FFC000"/>
                  </a:solidFill>
                </a:uFill>
              </a:rPr>
              <a:t>Poverty in a society can be viewed as denial of opportunities to those in poverty to improve their economic &amp; social status and living condition. </a:t>
            </a:r>
          </a:p>
          <a:p>
            <a:r>
              <a:rPr lang="en-US" sz="2000" dirty="0" smtClean="0">
                <a:uFill>
                  <a:solidFill>
                    <a:srgbClr val="FFC000"/>
                  </a:solidFill>
                </a:uFill>
              </a:rPr>
              <a:t>Despite some unexamined ideas poverty is not an inherent part of development of a person or an intrinsic characteristic of a group </a:t>
            </a:r>
          </a:p>
          <a:p>
            <a:r>
              <a:rPr lang="en-US" sz="2000" dirty="0" smtClean="0">
                <a:uFill>
                  <a:solidFill>
                    <a:srgbClr val="FFC000"/>
                  </a:solidFill>
                </a:uFill>
              </a:rPr>
              <a:t>Poverty is the direct product of the working of an economic system and social setting which themselves are impacted by the system. </a:t>
            </a:r>
          </a:p>
          <a:p>
            <a:r>
              <a:rPr lang="en-US" sz="2000" dirty="0" smtClean="0">
                <a:uFill>
                  <a:solidFill>
                    <a:srgbClr val="FFC000"/>
                  </a:solidFill>
                </a:uFill>
              </a:rPr>
              <a:t>Poverty among children and our inability to intervene through relevant and appropriate public policies  will allow such condition to continue beyond current generation. That is why social mobility in the US is among the worst among developed countries (the irony of not being able to have American Dream)</a:t>
            </a:r>
          </a:p>
          <a:p>
            <a:r>
              <a:rPr lang="en-US" sz="2000" dirty="0" smtClean="0">
                <a:uFill>
                  <a:solidFill>
                    <a:srgbClr val="FFC000"/>
                  </a:solidFill>
                </a:uFill>
              </a:rPr>
              <a:t>The key in understanding and helping to meet such essential needs depends on activism and social movement to bring a change of heart and mind in our societies for design and execution of relevant public policies in all levels of government. This is the true promotion of social democracy in USA.</a:t>
            </a:r>
          </a:p>
          <a:p>
            <a:endParaRPr lang="en-US" sz="2000" dirty="0" smtClean="0">
              <a:uFill>
                <a:solidFill>
                  <a:srgbClr val="FFC000"/>
                </a:solidFill>
              </a:uFill>
            </a:endParaRPr>
          </a:p>
          <a:p>
            <a:pPr marL="0" indent="0">
              <a:buNone/>
            </a:pPr>
            <a:r>
              <a:rPr lang="en-US" sz="2400" dirty="0" smtClean="0">
                <a:uFill>
                  <a:solidFill>
                    <a:srgbClr val="FFC000"/>
                  </a:solidFill>
                </a:uFill>
              </a:rPr>
              <a:t> </a:t>
            </a:r>
          </a:p>
          <a:p>
            <a:pPr marL="0" indent="0">
              <a:buNone/>
            </a:pPr>
            <a:endParaRPr lang="en-US" sz="2400" b="1" dirty="0" smtClean="0">
              <a:uFill>
                <a:solidFill>
                  <a:srgbClr val="FFC000"/>
                </a:solidFill>
              </a:uFill>
            </a:endParaRPr>
          </a:p>
          <a:p>
            <a:pPr marL="0" indent="0" algn="just">
              <a:buNone/>
            </a:pPr>
            <a:endParaRPr lang="en-US" sz="2400" dirty="0" smtClean="0"/>
          </a:p>
          <a:p>
            <a:endParaRPr lang="en-US" sz="2400" b="1" dirty="0" smtClean="0"/>
          </a:p>
        </p:txBody>
      </p:sp>
      <p:sp>
        <p:nvSpPr>
          <p:cNvPr id="6" name="Slide Number Placeholder 5"/>
          <p:cNvSpPr>
            <a:spLocks noGrp="1"/>
          </p:cNvSpPr>
          <p:nvPr>
            <p:ph type="sldNum" sz="quarter" idx="12"/>
          </p:nvPr>
        </p:nvSpPr>
        <p:spPr/>
        <p:txBody>
          <a:bodyPr/>
          <a:lstStyle/>
          <a:p>
            <a:fld id="{8749ECA8-9D20-41B3-B3A2-4FBF9756534B}" type="slidenum">
              <a:rPr lang="en-US" smtClean="0"/>
              <a:t>3</a:t>
            </a:fld>
            <a:endParaRPr lang="en-US" dirty="0"/>
          </a:p>
        </p:txBody>
      </p:sp>
    </p:spTree>
    <p:extLst>
      <p:ext uri="{BB962C8B-B14F-4D97-AF65-F5344CB8AC3E}">
        <p14:creationId xmlns:p14="http://schemas.microsoft.com/office/powerpoint/2010/main" val="8027942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00644"/>
          </a:xfrm>
        </p:spPr>
        <p:txBody>
          <a:bodyPr>
            <a:normAutofit/>
          </a:bodyPr>
          <a:lstStyle/>
          <a:p>
            <a:r>
              <a:rPr lang="en-US" sz="2400" dirty="0"/>
              <a:t>policy initiatives for Ventura county</a:t>
            </a:r>
          </a:p>
        </p:txBody>
      </p:sp>
      <p:sp>
        <p:nvSpPr>
          <p:cNvPr id="4" name="Slide Number Placeholder 3"/>
          <p:cNvSpPr>
            <a:spLocks noGrp="1"/>
          </p:cNvSpPr>
          <p:nvPr>
            <p:ph type="sldNum" sz="quarter" idx="12"/>
          </p:nvPr>
        </p:nvSpPr>
        <p:spPr/>
        <p:txBody>
          <a:bodyPr/>
          <a:lstStyle/>
          <a:p>
            <a:fld id="{8749ECA8-9D20-41B3-B3A2-4FBF9756534B}" type="slidenum">
              <a:rPr lang="en-US" smtClean="0"/>
              <a:t>30</a:t>
            </a:fld>
            <a:endParaRPr lang="en-US" dirty="0"/>
          </a:p>
        </p:txBody>
      </p:sp>
      <p:sp>
        <p:nvSpPr>
          <p:cNvPr id="5" name="Rectangle 4"/>
          <p:cNvSpPr/>
          <p:nvPr/>
        </p:nvSpPr>
        <p:spPr>
          <a:xfrm>
            <a:off x="761128" y="863470"/>
            <a:ext cx="10212780" cy="2308324"/>
          </a:xfrm>
          <a:prstGeom prst="rect">
            <a:avLst/>
          </a:prstGeom>
        </p:spPr>
        <p:txBody>
          <a:bodyPr wrap="square">
            <a:spAutoFit/>
          </a:bodyPr>
          <a:lstStyle/>
          <a:p>
            <a:pPr marL="285750" indent="-285750" algn="just">
              <a:buFont typeface="Arial" panose="020B0604020202020204" pitchFamily="34" charset="0"/>
              <a:buChar char="•"/>
            </a:pPr>
            <a:r>
              <a:rPr lang="en-US" dirty="0"/>
              <a:t>Fostering greater partnership between local government and private sector for establishing high quality day care and early childhood centers for all working parents and particularly low income families </a:t>
            </a:r>
          </a:p>
          <a:p>
            <a:pPr marL="285750" indent="-285750" algn="just">
              <a:buFont typeface="Arial" panose="020B0604020202020204" pitchFamily="34" charset="0"/>
              <a:buChar char="•"/>
            </a:pPr>
            <a:endParaRPr lang="en-US" dirty="0" smtClean="0"/>
          </a:p>
          <a:p>
            <a:pPr marL="342900" indent="-342900" algn="just">
              <a:buFont typeface="Arial" panose="020B0604020202020204" pitchFamily="34" charset="0"/>
              <a:buChar char="•"/>
            </a:pPr>
            <a:r>
              <a:rPr lang="en-US" dirty="0" smtClean="0"/>
              <a:t>Looking into secondary and post-secondary education with the idea of creating functional pathways into establishment viable training for skill-sets needed for high paying jobs in the emerging 21</a:t>
            </a:r>
            <a:r>
              <a:rPr lang="en-US" baseline="30000" dirty="0" smtClean="0"/>
              <a:t>st</a:t>
            </a:r>
            <a:r>
              <a:rPr lang="en-US" dirty="0" smtClean="0"/>
              <a:t> century job markets within Ventura County.</a:t>
            </a:r>
            <a:endParaRPr lang="en-US" dirty="0"/>
          </a:p>
          <a:p>
            <a:pPr marL="285750" indent="-285750" algn="just">
              <a:buFont typeface="Arial" panose="020B0604020202020204" pitchFamily="34" charset="0"/>
              <a:buChar char="•"/>
            </a:pPr>
            <a:r>
              <a:rPr lang="en-US" dirty="0" smtClean="0"/>
              <a:t>Putting the highest emphasis on Human </a:t>
            </a:r>
            <a:r>
              <a:rPr lang="en-US" dirty="0"/>
              <a:t>Capital </a:t>
            </a:r>
            <a:r>
              <a:rPr lang="en-US" dirty="0" smtClean="0"/>
              <a:t>Development from early childhood.</a:t>
            </a:r>
          </a:p>
          <a:p>
            <a:pPr marL="342900" indent="-342900" algn="just">
              <a:buFont typeface="+mj-lt"/>
              <a:buAutoNum type="arabicPeriod"/>
            </a:pPr>
            <a:endParaRPr lang="en-US" dirty="0" smtClean="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72516" y="4076144"/>
            <a:ext cx="4263241" cy="2634933"/>
          </a:xfrm>
          <a:prstGeom prst="rect">
            <a:avLst/>
          </a:prstGeom>
          <a:effectLst>
            <a:softEdge rad="127000"/>
          </a:effec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1762" y="4076144"/>
            <a:ext cx="3955590" cy="2634933"/>
          </a:xfrm>
          <a:prstGeom prst="rect">
            <a:avLst/>
          </a:prstGeom>
          <a:effectLst>
            <a:softEdge rad="127000"/>
          </a:effectLst>
        </p:spPr>
      </p:pic>
    </p:spTree>
    <p:extLst>
      <p:ext uri="{BB962C8B-B14F-4D97-AF65-F5344CB8AC3E}">
        <p14:creationId xmlns:p14="http://schemas.microsoft.com/office/powerpoint/2010/main" val="29166366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Tree>
    <p:extLst>
      <p:ext uri="{BB962C8B-B14F-4D97-AF65-F5344CB8AC3E}">
        <p14:creationId xmlns:p14="http://schemas.microsoft.com/office/powerpoint/2010/main" val="30849705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819397"/>
          </a:xfrm>
        </p:spPr>
        <p:txBody>
          <a:bodyPr>
            <a:normAutofit/>
          </a:bodyPr>
          <a:lstStyle/>
          <a:p>
            <a:r>
              <a:rPr lang="en-US" sz="2400" dirty="0"/>
              <a:t>An Overview </a:t>
            </a:r>
          </a:p>
        </p:txBody>
      </p:sp>
      <p:sp>
        <p:nvSpPr>
          <p:cNvPr id="3" name="Content Placeholder 2"/>
          <p:cNvSpPr>
            <a:spLocks noGrp="1"/>
          </p:cNvSpPr>
          <p:nvPr>
            <p:ph idx="1"/>
          </p:nvPr>
        </p:nvSpPr>
        <p:spPr>
          <a:xfrm>
            <a:off x="1187533" y="1486138"/>
            <a:ext cx="9690264" cy="3358995"/>
          </a:xfrm>
        </p:spPr>
        <p:txBody>
          <a:bodyPr>
            <a:normAutofit/>
          </a:bodyPr>
          <a:lstStyle/>
          <a:p>
            <a:pPr marL="0" indent="0">
              <a:buNone/>
            </a:pPr>
            <a:r>
              <a:rPr lang="en-US" sz="2400" b="1" dirty="0">
                <a:uFill>
                  <a:solidFill>
                    <a:srgbClr val="FFC000"/>
                  </a:solidFill>
                </a:uFill>
              </a:rPr>
              <a:t>Purpose of this Presentation</a:t>
            </a:r>
          </a:p>
          <a:p>
            <a:pPr marL="0" indent="0" algn="just">
              <a:buNone/>
            </a:pPr>
            <a:r>
              <a:rPr lang="en-US" sz="2000" dirty="0"/>
              <a:t>This </a:t>
            </a:r>
            <a:r>
              <a:rPr lang="en-US" sz="2000" dirty="0" smtClean="0"/>
              <a:t>presentation has </a:t>
            </a:r>
            <a:r>
              <a:rPr lang="en-US" sz="2000" dirty="0"/>
              <a:t>the explicit aim of </a:t>
            </a:r>
            <a:r>
              <a:rPr lang="en-US" sz="2000" dirty="0" smtClean="0"/>
              <a:t>helping us to understand some of the prevailing realities of our communities in Ventura County.</a:t>
            </a:r>
            <a:endParaRPr lang="en-US" sz="2000" dirty="0"/>
          </a:p>
          <a:p>
            <a:pPr marL="0" indent="0" algn="just">
              <a:buNone/>
            </a:pPr>
            <a:r>
              <a:rPr lang="en-US" sz="2000" dirty="0"/>
              <a:t>The hope is to serve as a </a:t>
            </a:r>
            <a:r>
              <a:rPr lang="en-US" sz="2000" dirty="0" smtClean="0"/>
              <a:t>reference to bring our focus on various themes of this conference and hopefully along the way for </a:t>
            </a:r>
            <a:r>
              <a:rPr lang="en-US" sz="2000" dirty="0"/>
              <a:t>creation of relevant public </a:t>
            </a:r>
            <a:r>
              <a:rPr lang="en-US" sz="2000" dirty="0" smtClean="0"/>
              <a:t>policies to reduce the negative impacts on our families who have been struggling to make the ends meet despite of living in one of the most affluent communities of Southern California. </a:t>
            </a:r>
            <a:endParaRPr lang="en-US" sz="2000" dirty="0"/>
          </a:p>
        </p:txBody>
      </p:sp>
      <p:sp>
        <p:nvSpPr>
          <p:cNvPr id="4" name="Slide Number Placeholder 3"/>
          <p:cNvSpPr>
            <a:spLocks noGrp="1"/>
          </p:cNvSpPr>
          <p:nvPr>
            <p:ph type="sldNum" sz="quarter" idx="12"/>
          </p:nvPr>
        </p:nvSpPr>
        <p:spPr/>
        <p:txBody>
          <a:bodyPr/>
          <a:lstStyle/>
          <a:p>
            <a:fld id="{8749ECA8-9D20-41B3-B3A2-4FBF9756534B}" type="slidenum">
              <a:rPr lang="en-US" smtClean="0"/>
              <a:t>4</a:t>
            </a:fld>
            <a:endParaRPr lang="en-US" dirty="0"/>
          </a:p>
        </p:txBody>
      </p:sp>
    </p:spTree>
    <p:extLst>
      <p:ext uri="{BB962C8B-B14F-4D97-AF65-F5344CB8AC3E}">
        <p14:creationId xmlns:p14="http://schemas.microsoft.com/office/powerpoint/2010/main" val="6930017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600200" y="1774479"/>
            <a:ext cx="8991600" cy="2258185"/>
          </a:xfrm>
        </p:spPr>
        <p:txBody>
          <a:bodyPr/>
          <a:lstStyle/>
          <a:p>
            <a:r>
              <a:rPr lang="en-US" sz="4000" dirty="0"/>
              <a:t>State of </a:t>
            </a:r>
            <a:r>
              <a:rPr lang="en-US" sz="4000" dirty="0" smtClean="0"/>
              <a:t>The Children in Ventura County</a:t>
            </a:r>
            <a:r>
              <a:rPr lang="en-US" sz="4000" dirty="0"/>
              <a:t/>
            </a:r>
            <a:br>
              <a:rPr lang="en-US" sz="4000" dirty="0"/>
            </a:br>
            <a:endParaRPr lang="en-US" dirty="0"/>
          </a:p>
        </p:txBody>
      </p:sp>
      <p:sp>
        <p:nvSpPr>
          <p:cNvPr id="6" name="Text Placeholder 5"/>
          <p:cNvSpPr>
            <a:spLocks noGrp="1"/>
          </p:cNvSpPr>
          <p:nvPr>
            <p:ph type="body" idx="1"/>
          </p:nvPr>
        </p:nvSpPr>
        <p:spPr/>
        <p:txBody>
          <a:bodyPr>
            <a:normAutofit lnSpcReduction="10000"/>
          </a:bodyPr>
          <a:lstStyle/>
          <a:p>
            <a:r>
              <a:rPr lang="en-US" dirty="0" smtClean="0"/>
              <a:t>Nurturing our children will prepare them for a much better life. A better life of individuals is the key for building better societies, avoiding poverty and increasing quality of life in our communities. </a:t>
            </a:r>
            <a:endParaRPr lang="en-US" dirty="0"/>
          </a:p>
        </p:txBody>
      </p:sp>
      <p:sp>
        <p:nvSpPr>
          <p:cNvPr id="4" name="Slide Number Placeholder 3"/>
          <p:cNvSpPr>
            <a:spLocks noGrp="1"/>
          </p:cNvSpPr>
          <p:nvPr>
            <p:ph type="sldNum" sz="quarter" idx="12"/>
          </p:nvPr>
        </p:nvSpPr>
        <p:spPr/>
        <p:txBody>
          <a:bodyPr/>
          <a:lstStyle/>
          <a:p>
            <a:fld id="{8749ECA8-9D20-41B3-B3A2-4FBF9756534B}" type="slidenum">
              <a:rPr lang="en-US" smtClean="0"/>
              <a:t>5</a:t>
            </a:fld>
            <a:endParaRPr lang="en-US" dirty="0"/>
          </a:p>
        </p:txBody>
      </p:sp>
      <p:pic>
        <p:nvPicPr>
          <p:cNvPr id="7" name="Picture 6"/>
          <p:cNvPicPr>
            <a:picLocks noChangeAspect="1"/>
          </p:cNvPicPr>
          <p:nvPr/>
        </p:nvPicPr>
        <p:blipFill>
          <a:blip r:embed="rId2"/>
          <a:stretch>
            <a:fillRect/>
          </a:stretch>
        </p:blipFill>
        <p:spPr>
          <a:xfrm>
            <a:off x="4724281" y="303942"/>
            <a:ext cx="2743438" cy="597460"/>
          </a:xfrm>
          <a:prstGeom prst="rect">
            <a:avLst/>
          </a:prstGeom>
        </p:spPr>
      </p:pic>
    </p:spTree>
    <p:extLst>
      <p:ext uri="{BB962C8B-B14F-4D97-AF65-F5344CB8AC3E}">
        <p14:creationId xmlns:p14="http://schemas.microsoft.com/office/powerpoint/2010/main" val="39121878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47029"/>
          </a:xfrm>
        </p:spPr>
        <p:txBody>
          <a:bodyPr>
            <a:normAutofit fontScale="90000"/>
          </a:bodyPr>
          <a:lstStyle/>
          <a:p>
            <a:r>
              <a:rPr lang="en-US" sz="2400" dirty="0" smtClean="0"/>
              <a:t>State of the children in Ventura County</a:t>
            </a:r>
            <a:endParaRPr lang="en-US" sz="2400" dirty="0"/>
          </a:p>
        </p:txBody>
      </p:sp>
      <p:sp>
        <p:nvSpPr>
          <p:cNvPr id="3" name="Content Placeholder 2"/>
          <p:cNvSpPr>
            <a:spLocks noGrp="1"/>
          </p:cNvSpPr>
          <p:nvPr>
            <p:ph idx="1"/>
          </p:nvPr>
        </p:nvSpPr>
        <p:spPr>
          <a:xfrm>
            <a:off x="1149084" y="1257726"/>
            <a:ext cx="9768689" cy="4608214"/>
          </a:xfrm>
        </p:spPr>
        <p:txBody>
          <a:bodyPr>
            <a:normAutofit/>
          </a:bodyPr>
          <a:lstStyle/>
          <a:p>
            <a:pPr marL="0" indent="0">
              <a:buNone/>
            </a:pPr>
            <a:r>
              <a:rPr lang="en-US" dirty="0" smtClean="0"/>
              <a:t>In this section we used Misery Index to present the state of our children with particular emphasis on early childhood development.</a:t>
            </a:r>
          </a:p>
          <a:p>
            <a:pPr marL="0" indent="0">
              <a:buNone/>
            </a:pPr>
            <a:r>
              <a:rPr lang="en-US" b="1" dirty="0" smtClean="0"/>
              <a:t>What is Misery Index</a:t>
            </a:r>
          </a:p>
          <a:p>
            <a:pPr marL="0" indent="0">
              <a:buNone/>
            </a:pPr>
            <a:r>
              <a:rPr lang="en-US" dirty="0" smtClean="0"/>
              <a:t>It is an index which was created in a study for the First Five of Ventura County (thanks to Claudia Harrison) some five years ago with the aim of depicting the socio-economic condition of children in Ventura County. </a:t>
            </a:r>
          </a:p>
          <a:p>
            <a:pPr marL="0" indent="0">
              <a:buNone/>
            </a:pPr>
            <a:r>
              <a:rPr lang="en-US" dirty="0" smtClean="0"/>
              <a:t>The idea at the time was to use it for assessing the extent of the needs for </a:t>
            </a:r>
            <a:r>
              <a:rPr lang="en-US" dirty="0" smtClean="0"/>
              <a:t>NfL</a:t>
            </a:r>
            <a:r>
              <a:rPr lang="en-US" dirty="0" smtClean="0"/>
              <a:t> (Neighborhood for Learning) within the county for a better allocations of the scarce funds of the First Five.</a:t>
            </a:r>
          </a:p>
          <a:p>
            <a:pPr marL="0" indent="0">
              <a:buNone/>
            </a:pPr>
            <a:r>
              <a:rPr lang="en-US" dirty="0" smtClean="0"/>
              <a:t>We have made some changes since that time with regard to  both collection of various indicators to reduce interdependence among the factors used in its construction and change of geographic locations from </a:t>
            </a:r>
            <a:r>
              <a:rPr lang="en-US" dirty="0" smtClean="0"/>
              <a:t>NfL</a:t>
            </a:r>
            <a:r>
              <a:rPr lang="en-US" dirty="0" smtClean="0"/>
              <a:t> to School Districts within the county. The latter one was to allow us conduct California wide research and not just  for Ventura County.</a:t>
            </a:r>
            <a:endParaRPr lang="en-US" dirty="0"/>
          </a:p>
        </p:txBody>
      </p:sp>
      <p:sp>
        <p:nvSpPr>
          <p:cNvPr id="4" name="Slide Number Placeholder 3"/>
          <p:cNvSpPr>
            <a:spLocks noGrp="1"/>
          </p:cNvSpPr>
          <p:nvPr>
            <p:ph type="sldNum" sz="quarter" idx="12"/>
          </p:nvPr>
        </p:nvSpPr>
        <p:spPr/>
        <p:txBody>
          <a:bodyPr/>
          <a:lstStyle/>
          <a:p>
            <a:fld id="{8749ECA8-9D20-41B3-B3A2-4FBF9756534B}" type="slidenum">
              <a:rPr lang="en-US" smtClean="0"/>
              <a:t>6</a:t>
            </a:fld>
            <a:endParaRPr lang="en-US" dirty="0"/>
          </a:p>
        </p:txBody>
      </p:sp>
    </p:spTree>
    <p:extLst>
      <p:ext uri="{BB962C8B-B14F-4D97-AF65-F5344CB8AC3E}">
        <p14:creationId xmlns:p14="http://schemas.microsoft.com/office/powerpoint/2010/main" val="11132354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43489"/>
          </a:xfrm>
        </p:spPr>
        <p:txBody>
          <a:bodyPr>
            <a:normAutofit/>
          </a:bodyPr>
          <a:lstStyle/>
          <a:p>
            <a:r>
              <a:rPr lang="en-US" sz="2400" dirty="0" smtClean="0"/>
              <a:t>Building Block of The </a:t>
            </a:r>
            <a:r>
              <a:rPr lang="en-US" sz="2400" dirty="0"/>
              <a:t>misery index </a:t>
            </a:r>
          </a:p>
        </p:txBody>
      </p:sp>
      <p:graphicFrame>
        <p:nvGraphicFramePr>
          <p:cNvPr id="11" name="Content Placeholder 10"/>
          <p:cNvGraphicFramePr>
            <a:graphicFrameLocks noGrp="1"/>
          </p:cNvGraphicFramePr>
          <p:nvPr>
            <p:ph sz="half" idx="1"/>
            <p:extLst>
              <p:ext uri="{D42A27DB-BD31-4B8C-83A1-F6EECF244321}">
                <p14:modId xmlns:p14="http://schemas.microsoft.com/office/powerpoint/2010/main" val="2168919161"/>
              </p:ext>
            </p:extLst>
          </p:nvPr>
        </p:nvGraphicFramePr>
        <p:xfrm>
          <a:off x="465322" y="1762366"/>
          <a:ext cx="5147537" cy="41917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Content Placeholder 9"/>
          <p:cNvGraphicFramePr>
            <a:graphicFrameLocks noGrp="1"/>
          </p:cNvGraphicFramePr>
          <p:nvPr>
            <p:ph sz="half" idx="2"/>
            <p:extLst>
              <p:ext uri="{D42A27DB-BD31-4B8C-83A1-F6EECF244321}">
                <p14:modId xmlns:p14="http://schemas.microsoft.com/office/powerpoint/2010/main" val="2275837291"/>
              </p:ext>
            </p:extLst>
          </p:nvPr>
        </p:nvGraphicFramePr>
        <p:xfrm>
          <a:off x="6096000" y="1762366"/>
          <a:ext cx="5896005" cy="419173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2" name="Slide Number Placeholder 11"/>
          <p:cNvSpPr>
            <a:spLocks noGrp="1"/>
          </p:cNvSpPr>
          <p:nvPr>
            <p:ph type="sldNum" sz="quarter" idx="12"/>
          </p:nvPr>
        </p:nvSpPr>
        <p:spPr/>
        <p:txBody>
          <a:bodyPr/>
          <a:lstStyle/>
          <a:p>
            <a:fld id="{8749ECA8-9D20-41B3-B3A2-4FBF9756534B}" type="slidenum">
              <a:rPr lang="en-US" smtClean="0"/>
              <a:t>7</a:t>
            </a:fld>
            <a:endParaRPr lang="en-US" dirty="0"/>
          </a:p>
        </p:txBody>
      </p:sp>
    </p:spTree>
    <p:extLst>
      <p:ext uri="{BB962C8B-B14F-4D97-AF65-F5344CB8AC3E}">
        <p14:creationId xmlns:p14="http://schemas.microsoft.com/office/powerpoint/2010/main" val="29434138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a:t>Misery Index in Ventura County School </a:t>
            </a:r>
            <a:r>
              <a:rPr lang="en-US" dirty="0" smtClean="0"/>
              <a:t>Districts</a:t>
            </a:r>
            <a:endParaRPr lang="en-US" dirty="0"/>
          </a:p>
        </p:txBody>
      </p:sp>
      <p:sp>
        <p:nvSpPr>
          <p:cNvPr id="7" name="Text Placeholder 6"/>
          <p:cNvSpPr>
            <a:spLocks noGrp="1"/>
          </p:cNvSpPr>
          <p:nvPr>
            <p:ph type="body" idx="1"/>
          </p:nvPr>
        </p:nvSpPr>
        <p:spPr>
          <a:xfrm>
            <a:off x="3892215" y="4546429"/>
            <a:ext cx="4407570" cy="1265082"/>
          </a:xfrm>
        </p:spPr>
        <p:txBody>
          <a:bodyPr/>
          <a:lstStyle/>
          <a:p>
            <a:pPr algn="r"/>
            <a:r>
              <a:rPr lang="en-US" i="1" dirty="0" smtClean="0"/>
              <a:t>“Every </a:t>
            </a:r>
            <a:r>
              <a:rPr lang="en-US" i="1" dirty="0"/>
              <a:t>child is an artist. The problem is how to remain an artist once we grow </a:t>
            </a:r>
            <a:r>
              <a:rPr lang="en-US" i="1" dirty="0" smtClean="0"/>
              <a:t>up”</a:t>
            </a:r>
          </a:p>
          <a:p>
            <a:pPr algn="r"/>
            <a:r>
              <a:rPr lang="en-US" dirty="0"/>
              <a:t>Pablo </a:t>
            </a:r>
            <a:r>
              <a:rPr lang="en-US" dirty="0" smtClean="0"/>
              <a:t>Picasso</a:t>
            </a:r>
            <a:endParaRPr lang="en-US" dirty="0"/>
          </a:p>
        </p:txBody>
      </p:sp>
      <p:sp>
        <p:nvSpPr>
          <p:cNvPr id="8" name="Slide Number Placeholder 7"/>
          <p:cNvSpPr>
            <a:spLocks noGrp="1"/>
          </p:cNvSpPr>
          <p:nvPr>
            <p:ph type="sldNum" sz="quarter" idx="12"/>
          </p:nvPr>
        </p:nvSpPr>
        <p:spPr/>
        <p:txBody>
          <a:bodyPr/>
          <a:lstStyle/>
          <a:p>
            <a:fld id="{8749ECA8-9D20-41B3-B3A2-4FBF9756534B}" type="slidenum">
              <a:rPr lang="en-US" smtClean="0"/>
              <a:t>8</a:t>
            </a:fld>
            <a:endParaRPr lang="en-US" dirty="0"/>
          </a:p>
        </p:txBody>
      </p:sp>
      <p:pic>
        <p:nvPicPr>
          <p:cNvPr id="11" name="Picture 10"/>
          <p:cNvPicPr>
            <a:picLocks noChangeAspect="1"/>
          </p:cNvPicPr>
          <p:nvPr/>
        </p:nvPicPr>
        <p:blipFill>
          <a:blip r:embed="rId2"/>
          <a:stretch>
            <a:fillRect/>
          </a:stretch>
        </p:blipFill>
        <p:spPr>
          <a:xfrm>
            <a:off x="4724281" y="303942"/>
            <a:ext cx="2743438" cy="597460"/>
          </a:xfrm>
          <a:prstGeom prst="rect">
            <a:avLst/>
          </a:prstGeom>
        </p:spPr>
      </p:pic>
    </p:spTree>
    <p:extLst>
      <p:ext uri="{BB962C8B-B14F-4D97-AF65-F5344CB8AC3E}">
        <p14:creationId xmlns:p14="http://schemas.microsoft.com/office/powerpoint/2010/main" val="12389766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0" y="0"/>
            <a:ext cx="12192000" cy="6103917"/>
          </a:xfrm>
          <a:prstGeom prst="rect">
            <a:avLst/>
          </a:prstGeom>
          <a:ln>
            <a:solidFill>
              <a:srgbClr val="7030A0"/>
            </a:solidFill>
          </a:ln>
        </p:spPr>
      </p:pic>
      <p:sp>
        <p:nvSpPr>
          <p:cNvPr id="4" name="Slide Number Placeholder 3"/>
          <p:cNvSpPr>
            <a:spLocks noGrp="1"/>
          </p:cNvSpPr>
          <p:nvPr>
            <p:ph type="sldNum" sz="quarter" idx="12"/>
          </p:nvPr>
        </p:nvSpPr>
        <p:spPr/>
        <p:txBody>
          <a:bodyPr/>
          <a:lstStyle/>
          <a:p>
            <a:fld id="{8749ECA8-9D20-41B3-B3A2-4FBF9756534B}" type="slidenum">
              <a:rPr lang="en-US" smtClean="0"/>
              <a:t>9</a:t>
            </a:fld>
            <a:endParaRPr lang="en-US" dirty="0"/>
          </a:p>
        </p:txBody>
      </p:sp>
      <p:sp>
        <p:nvSpPr>
          <p:cNvPr id="5" name="TextBox 4"/>
          <p:cNvSpPr txBox="1"/>
          <p:nvPr/>
        </p:nvSpPr>
        <p:spPr>
          <a:xfrm>
            <a:off x="0" y="6287387"/>
            <a:ext cx="12192000" cy="369332"/>
          </a:xfrm>
          <a:prstGeom prst="rect">
            <a:avLst/>
          </a:prstGeom>
          <a:noFill/>
        </p:spPr>
        <p:txBody>
          <a:bodyPr wrap="square" rtlCol="0">
            <a:spAutoFit/>
          </a:bodyPr>
          <a:lstStyle/>
          <a:p>
            <a:pPr algn="ctr"/>
            <a:r>
              <a:rPr lang="en-US" dirty="0" smtClean="0"/>
              <a:t>Source: Center for Leadership and Values</a:t>
            </a:r>
            <a:endParaRPr lang="en-US" dirty="0"/>
          </a:p>
        </p:txBody>
      </p:sp>
    </p:spTree>
    <p:extLst>
      <p:ext uri="{BB962C8B-B14F-4D97-AF65-F5344CB8AC3E}">
        <p14:creationId xmlns:p14="http://schemas.microsoft.com/office/powerpoint/2010/main" val="2343095265"/>
      </p:ext>
    </p:extLst>
  </p:cSld>
  <p:clrMapOvr>
    <a:masterClrMapping/>
  </p:clrMapOvr>
  <p:timing>
    <p:tnLst>
      <p:par>
        <p:cTn id="1" dur="indefinite" restart="never" nodeType="tmRoot"/>
      </p:par>
    </p:tnLst>
  </p:timing>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5046</TotalTime>
  <Words>1451</Words>
  <Application>Microsoft Office PowerPoint</Application>
  <PresentationFormat>Custom</PresentationFormat>
  <Paragraphs>138</Paragraphs>
  <Slides>31</Slides>
  <Notes>3</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Parcel</vt:lpstr>
      <vt:lpstr>An Overview of Economic &amp; Social Disparities in Ventura County: Focusing on Children, Housing, Employment &amp; Income</vt:lpstr>
      <vt:lpstr>Contents of presentation</vt:lpstr>
      <vt:lpstr>An Overview </vt:lpstr>
      <vt:lpstr>An Overview </vt:lpstr>
      <vt:lpstr>State of The Children in Ventura County </vt:lpstr>
      <vt:lpstr>State of the children in Ventura County</vt:lpstr>
      <vt:lpstr>Building Block of The misery index </vt:lpstr>
      <vt:lpstr>Misery Index in Ventura County School Districts</vt:lpstr>
      <vt:lpstr>PowerPoint Presentation</vt:lpstr>
      <vt:lpstr>PowerPoint Presentation</vt:lpstr>
      <vt:lpstr>Geographic Distribution of Children Faced with Misery or Comfort Within Each County (Ventura)</vt:lpstr>
      <vt:lpstr>Housing Affordability</vt:lpstr>
      <vt:lpstr>PowerPoint Presentation</vt:lpstr>
      <vt:lpstr>Housing affordability in Ventura County, 2014</vt:lpstr>
      <vt:lpstr>Homeless Public School Students in California, Ventura County and Ventura County Zip Codes, 2014</vt:lpstr>
      <vt:lpstr>Income &amp; Employment</vt:lpstr>
      <vt:lpstr>Employment Status by Race and Ethnicity in Ventura County, 2014</vt:lpstr>
      <vt:lpstr>Earnings and Unemployment Rate by Educational Attainment in United States, 2014</vt:lpstr>
      <vt:lpstr>Median Income by Cities of Ventura County, 2013</vt:lpstr>
      <vt:lpstr>Unemployment Rate in Cities of Ventura County, Ventura County, California and United States, 2014</vt:lpstr>
      <vt:lpstr>Median Income by Race and Ethnicity, 2013</vt:lpstr>
      <vt:lpstr>Other Selected Indicators of Disparity in Ventura County</vt:lpstr>
      <vt:lpstr>PowerPoint Presentation</vt:lpstr>
      <vt:lpstr>Life Expectancy and obesity by Race and Gender in California, 2010 and 2012</vt:lpstr>
      <vt:lpstr>PowerPoint Presentation</vt:lpstr>
      <vt:lpstr>Uninsured Population in Cities of Ventura County, 2013</vt:lpstr>
      <vt:lpstr>PowerPoint Presentation</vt:lpstr>
      <vt:lpstr>Conclusion and Possible Policy Implications</vt:lpstr>
      <vt:lpstr>policy initiatives for Ventura county</vt:lpstr>
      <vt:lpstr>policy initiatives for Ventura county</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Egor Tiunov</dc:creator>
  <cp:lastModifiedBy>Damooei, Jamshid</cp:lastModifiedBy>
  <cp:revision>169</cp:revision>
  <dcterms:created xsi:type="dcterms:W3CDTF">2016-01-21T20:10:33Z</dcterms:created>
  <dcterms:modified xsi:type="dcterms:W3CDTF">2016-02-22T17:54:56Z</dcterms:modified>
</cp:coreProperties>
</file>