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68" r:id="rId1"/>
  </p:sldMasterIdLst>
  <p:notesMasterIdLst>
    <p:notesMasterId r:id="rId14"/>
  </p:notesMasterIdLst>
  <p:sldIdLst>
    <p:sldId id="256" r:id="rId2"/>
    <p:sldId id="259" r:id="rId3"/>
    <p:sldId id="260" r:id="rId4"/>
    <p:sldId id="263" r:id="rId5"/>
    <p:sldId id="261" r:id="rId6"/>
    <p:sldId id="262" r:id="rId7"/>
    <p:sldId id="264" r:id="rId8"/>
    <p:sldId id="265" r:id="rId9"/>
    <p:sldId id="266" r:id="rId10"/>
    <p:sldId id="267" r:id="rId11"/>
    <p:sldId id="268" r:id="rId12"/>
    <p:sldId id="270" r:id="rId13"/>
  </p:sldIdLst>
  <p:sldSz cx="12192000" cy="6858000"/>
  <p:notesSz cx="6858000" cy="9296400"/>
  <p:embeddedFontLst>
    <p:embeddedFont>
      <p:font typeface="Calibri" panose="020F0502020204030204" pitchFamily="34" charset="0"/>
      <p:regular r:id="rId15"/>
      <p:bold r:id="rId16"/>
      <p:italic r:id="rId17"/>
      <p:boldItalic r:id="rId18"/>
    </p:embeddedFont>
    <p:embeddedFont>
      <p:font typeface="Montserrat" panose="020B0604020202020204" charset="0"/>
      <p:regular r:id="rId19"/>
      <p:bold r:id="rId20"/>
      <p:italic r:id="rId21"/>
      <p:boldItalic r:id="rId22"/>
    </p:embeddedFont>
    <p:embeddedFont>
      <p:font typeface="Open Sans ExtraBold" panose="020B0604020202020204" charset="0"/>
      <p:bold r:id="rId23"/>
      <p:boldItalic r:id="rId24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93" d="100"/>
          <a:sy n="93" d="100"/>
        </p:scale>
        <p:origin x="252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4.fntdata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font" Target="fonts/font7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3.fntdata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font" Target="fonts/font2.fntdata"/><Relationship Id="rId20" Type="http://schemas.openxmlformats.org/officeDocument/2006/relationships/font" Target="fonts/font6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10.fntdata"/><Relationship Id="rId5" Type="http://schemas.openxmlformats.org/officeDocument/2006/relationships/slide" Target="slides/slide4.xml"/><Relationship Id="rId15" Type="http://schemas.openxmlformats.org/officeDocument/2006/relationships/font" Target="fonts/font1.fntdata"/><Relationship Id="rId23" Type="http://schemas.openxmlformats.org/officeDocument/2006/relationships/font" Target="fonts/font9.fntdata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font" Target="fonts/font5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Relationship Id="rId22" Type="http://schemas.openxmlformats.org/officeDocument/2006/relationships/font" Target="fonts/font8.fntdata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664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664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641350" y="1162050"/>
            <a:ext cx="5575300" cy="31369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473892"/>
            <a:ext cx="5486400" cy="36604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829967"/>
            <a:ext cx="2971800" cy="4664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829967"/>
            <a:ext cx="2971800" cy="4664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Google Shape;194;p1:notes"/>
          <p:cNvSpPr txBox="1">
            <a:spLocks noGrp="1"/>
          </p:cNvSpPr>
          <p:nvPr>
            <p:ph type="body" idx="1"/>
          </p:nvPr>
        </p:nvSpPr>
        <p:spPr>
          <a:xfrm>
            <a:off x="685800" y="4473892"/>
            <a:ext cx="5486400" cy="3660458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5" name="Google Shape;195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41350" y="1162050"/>
            <a:ext cx="5575300" cy="31369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5" name="Google Shape;325;p9:notes"/>
          <p:cNvSpPr txBox="1">
            <a:spLocks noGrp="1"/>
          </p:cNvSpPr>
          <p:nvPr>
            <p:ph type="body" idx="1"/>
          </p:nvPr>
        </p:nvSpPr>
        <p:spPr>
          <a:xfrm>
            <a:off x="685800" y="4473892"/>
            <a:ext cx="5486400" cy="3660458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None/>
            </a:pPr>
            <a:endParaRPr/>
          </a:p>
        </p:txBody>
      </p:sp>
      <p:sp>
        <p:nvSpPr>
          <p:cNvPr id="326" name="Google Shape;326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41350" y="1162050"/>
            <a:ext cx="5575300" cy="31369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3" name="Google Shape;333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41350" y="1162050"/>
            <a:ext cx="5575300" cy="31369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34" name="Google Shape;334;p10:notes"/>
          <p:cNvSpPr txBox="1">
            <a:spLocks noGrp="1"/>
          </p:cNvSpPr>
          <p:nvPr>
            <p:ph type="body" idx="1"/>
          </p:nvPr>
        </p:nvSpPr>
        <p:spPr>
          <a:xfrm>
            <a:off x="685800" y="4473892"/>
            <a:ext cx="5486400" cy="36604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5" name="Google Shape;335;p10:notes"/>
          <p:cNvSpPr txBox="1">
            <a:spLocks noGrp="1"/>
          </p:cNvSpPr>
          <p:nvPr>
            <p:ph type="sldNum" idx="12"/>
          </p:nvPr>
        </p:nvSpPr>
        <p:spPr>
          <a:xfrm>
            <a:off x="3884613" y="8829967"/>
            <a:ext cx="2971800" cy="4664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11</a:t>
            </a:fld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6" name="Google Shape;356;gc4b77fe743_0_2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41350" y="1162050"/>
            <a:ext cx="5575300" cy="31369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57" name="Google Shape;357;gc4b77fe743_0_27:notes"/>
          <p:cNvSpPr txBox="1">
            <a:spLocks noGrp="1"/>
          </p:cNvSpPr>
          <p:nvPr>
            <p:ph type="body" idx="1"/>
          </p:nvPr>
        </p:nvSpPr>
        <p:spPr>
          <a:xfrm>
            <a:off x="685800" y="4473893"/>
            <a:ext cx="5486400" cy="36606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8" name="Google Shape;358;gc4b77fe743_0_27:notes"/>
          <p:cNvSpPr txBox="1">
            <a:spLocks noGrp="1"/>
          </p:cNvSpPr>
          <p:nvPr>
            <p:ph type="sldNum" idx="12"/>
          </p:nvPr>
        </p:nvSpPr>
        <p:spPr>
          <a:xfrm>
            <a:off x="3884613" y="8829967"/>
            <a:ext cx="2971800" cy="4663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12</a:t>
            </a:fld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" name="Google Shape;229;p5:notes"/>
          <p:cNvSpPr txBox="1">
            <a:spLocks noGrp="1"/>
          </p:cNvSpPr>
          <p:nvPr>
            <p:ph type="body" idx="1"/>
          </p:nvPr>
        </p:nvSpPr>
        <p:spPr>
          <a:xfrm>
            <a:off x="685800" y="4473892"/>
            <a:ext cx="5486400" cy="3660458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0" name="Google Shape;230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41350" y="1162050"/>
            <a:ext cx="5575300" cy="31369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" name="Google Shape;239;p4:notes"/>
          <p:cNvSpPr txBox="1">
            <a:spLocks noGrp="1"/>
          </p:cNvSpPr>
          <p:nvPr>
            <p:ph type="body" idx="1"/>
          </p:nvPr>
        </p:nvSpPr>
        <p:spPr>
          <a:xfrm>
            <a:off x="685800" y="4473892"/>
            <a:ext cx="5486400" cy="3660458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0" name="Google Shape;240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41350" y="1162050"/>
            <a:ext cx="5575300" cy="31369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9" name="Google Shape;279;gc60f5d5090_1_11:notes"/>
          <p:cNvSpPr txBox="1">
            <a:spLocks noGrp="1"/>
          </p:cNvSpPr>
          <p:nvPr>
            <p:ph type="body" idx="1"/>
          </p:nvPr>
        </p:nvSpPr>
        <p:spPr>
          <a:xfrm>
            <a:off x="685800" y="4473893"/>
            <a:ext cx="5486400" cy="366061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0" name="Google Shape;280;gc60f5d5090_1_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41350" y="1162050"/>
            <a:ext cx="5575300" cy="31369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1" name="Google Shape;251;gc762d5046d_0_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41350" y="1162050"/>
            <a:ext cx="5575300" cy="31369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2" name="Google Shape;252;gc762d5046d_0_1:notes"/>
          <p:cNvSpPr txBox="1">
            <a:spLocks noGrp="1"/>
          </p:cNvSpPr>
          <p:nvPr>
            <p:ph type="body" idx="1"/>
          </p:nvPr>
        </p:nvSpPr>
        <p:spPr>
          <a:xfrm>
            <a:off x="685800" y="4473893"/>
            <a:ext cx="5486400" cy="366061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3" name="Google Shape;253;gc762d5046d_0_1:notes"/>
          <p:cNvSpPr txBox="1">
            <a:spLocks noGrp="1"/>
          </p:cNvSpPr>
          <p:nvPr>
            <p:ph type="sldNum" idx="12"/>
          </p:nvPr>
        </p:nvSpPr>
        <p:spPr>
          <a:xfrm>
            <a:off x="3884613" y="8829967"/>
            <a:ext cx="2971800" cy="466345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5</a:t>
            </a:fld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" name="Google Shape;267;p7:notes"/>
          <p:cNvSpPr txBox="1">
            <a:spLocks noGrp="1"/>
          </p:cNvSpPr>
          <p:nvPr>
            <p:ph type="body" idx="1"/>
          </p:nvPr>
        </p:nvSpPr>
        <p:spPr>
          <a:xfrm>
            <a:off x="685800" y="4473892"/>
            <a:ext cx="5486400" cy="3660458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dirty="0"/>
          </a:p>
        </p:txBody>
      </p:sp>
      <p:sp>
        <p:nvSpPr>
          <p:cNvPr id="268" name="Google Shape;268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41350" y="1162050"/>
            <a:ext cx="5575300" cy="31369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3" name="Google Shape;293;gc60f5d5090_1_214:notes"/>
          <p:cNvSpPr txBox="1">
            <a:spLocks noGrp="1"/>
          </p:cNvSpPr>
          <p:nvPr>
            <p:ph type="body" idx="1"/>
          </p:nvPr>
        </p:nvSpPr>
        <p:spPr>
          <a:xfrm>
            <a:off x="685800" y="4473893"/>
            <a:ext cx="5486400" cy="366061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4" name="Google Shape;294;gc60f5d5090_1_2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41350" y="1162050"/>
            <a:ext cx="5575300" cy="31369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4" name="Google Shape;304;gc60f5d5090_1_0:notes"/>
          <p:cNvSpPr txBox="1">
            <a:spLocks noGrp="1"/>
          </p:cNvSpPr>
          <p:nvPr>
            <p:ph type="body" idx="1"/>
          </p:nvPr>
        </p:nvSpPr>
        <p:spPr>
          <a:xfrm>
            <a:off x="685800" y="4473893"/>
            <a:ext cx="5486400" cy="366061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/>
          </a:p>
        </p:txBody>
      </p:sp>
      <p:sp>
        <p:nvSpPr>
          <p:cNvPr id="305" name="Google Shape;305;gc60f5d5090_1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41350" y="1162050"/>
            <a:ext cx="5575300" cy="31369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5" name="Google Shape;315;gc473f20a60_0_0:notes"/>
          <p:cNvSpPr txBox="1">
            <a:spLocks noGrp="1"/>
          </p:cNvSpPr>
          <p:nvPr>
            <p:ph type="body" idx="1"/>
          </p:nvPr>
        </p:nvSpPr>
        <p:spPr>
          <a:xfrm>
            <a:off x="685800" y="4473893"/>
            <a:ext cx="5486400" cy="366061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6" name="Google Shape;316;gc473f20a60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41350" y="1162050"/>
            <a:ext cx="5575300" cy="31369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>
  <p:cSld name="Title Slide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2"/>
          <p:cNvSpPr>
            <a:spLocks noGrp="1"/>
          </p:cNvSpPr>
          <p:nvPr>
            <p:ph type="pic" idx="2"/>
          </p:nvPr>
        </p:nvSpPr>
        <p:spPr>
          <a:xfrm>
            <a:off x="9321800" y="6167120"/>
            <a:ext cx="2743200" cy="5645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7" name="Google Shape;17;p2"/>
          <p:cNvSpPr/>
          <p:nvPr/>
        </p:nvSpPr>
        <p:spPr>
          <a:xfrm>
            <a:off x="4409954" y="0"/>
            <a:ext cx="7782046" cy="6858000"/>
          </a:xfrm>
          <a:prstGeom prst="rect">
            <a:avLst/>
          </a:prstGeom>
          <a:solidFill>
            <a:srgbClr val="3B235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" name="Google Shape;18;p2"/>
          <p:cNvSpPr/>
          <p:nvPr/>
        </p:nvSpPr>
        <p:spPr>
          <a:xfrm>
            <a:off x="752355" y="439838"/>
            <a:ext cx="10127848" cy="6146157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" name="Google Shape;19;p2"/>
          <p:cNvSpPr>
            <a:spLocks noGrp="1"/>
          </p:cNvSpPr>
          <p:nvPr>
            <p:ph type="pic" idx="3"/>
          </p:nvPr>
        </p:nvSpPr>
        <p:spPr>
          <a:xfrm>
            <a:off x="7656974" y="5561984"/>
            <a:ext cx="2743200" cy="5645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0" name="Google Shape;20;p2"/>
          <p:cNvSpPr>
            <a:spLocks noGrp="1"/>
          </p:cNvSpPr>
          <p:nvPr>
            <p:ph type="pic" idx="4"/>
          </p:nvPr>
        </p:nvSpPr>
        <p:spPr>
          <a:xfrm>
            <a:off x="631825" y="752475"/>
            <a:ext cx="9937750" cy="5513388"/>
          </a:xfrm>
          <a:prstGeom prst="rect">
            <a:avLst/>
          </a:prstGeom>
          <a:solidFill>
            <a:srgbClr val="3B235F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1" name="Google Shape;21;p2"/>
          <p:cNvSpPr txBox="1">
            <a:spLocks noGrp="1"/>
          </p:cNvSpPr>
          <p:nvPr>
            <p:ph type="ctrTitle"/>
          </p:nvPr>
        </p:nvSpPr>
        <p:spPr>
          <a:xfrm>
            <a:off x="1508586" y="2992237"/>
            <a:ext cx="9144000" cy="11718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Open Sans ExtraBold"/>
              <a:buNone/>
              <a:defRPr sz="4400" b="1" i="0">
                <a:solidFill>
                  <a:schemeClr val="lt1"/>
                </a:solidFill>
                <a:latin typeface="Open Sans ExtraBold"/>
                <a:ea typeface="Open Sans ExtraBold"/>
                <a:cs typeface="Open Sans ExtraBold"/>
                <a:sym typeface="Open Sans ExtraBol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2"/>
          <p:cNvSpPr txBox="1">
            <a:spLocks noGrp="1"/>
          </p:cNvSpPr>
          <p:nvPr>
            <p:ph type="body" idx="1"/>
          </p:nvPr>
        </p:nvSpPr>
        <p:spPr>
          <a:xfrm>
            <a:off x="1539066" y="2524242"/>
            <a:ext cx="5257800" cy="368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4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3" name="Google Shape;23;p2"/>
          <p:cNvSpPr txBox="1">
            <a:spLocks noGrp="1"/>
          </p:cNvSpPr>
          <p:nvPr>
            <p:ph type="body" idx="5"/>
          </p:nvPr>
        </p:nvSpPr>
        <p:spPr>
          <a:xfrm>
            <a:off x="1539066" y="4180941"/>
            <a:ext cx="527685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4" name="Google Shape;24;p2"/>
          <p:cNvSpPr>
            <a:spLocks noGrp="1"/>
          </p:cNvSpPr>
          <p:nvPr>
            <p:ph type="pic" idx="6"/>
          </p:nvPr>
        </p:nvSpPr>
        <p:spPr>
          <a:xfrm>
            <a:off x="7698480" y="5564371"/>
            <a:ext cx="2743200" cy="5645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p13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6" name="Google Shape;136;p13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37" name="Google Shape;137;p1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8" name="Google Shape;138;p1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9" name="Google Shape;139;p1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p14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2" name="Google Shape;142;p14"/>
          <p:cNvSpPr txBox="1"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143" name="Google Shape;143;p1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4" name="Google Shape;144;p1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5" name="Google Shape;145;p1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p15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8" name="Google Shape;148;p15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49" name="Google Shape;149;p15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50" name="Google Shape;150;p1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1" name="Google Shape;151;p1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2" name="Google Shape;152;p1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p16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5" name="Google Shape;155;p16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156" name="Google Shape;156;p16"/>
          <p:cNvSpPr txBox="1">
            <a:spLocks noGrp="1"/>
          </p:cNvSpPr>
          <p:nvPr>
            <p:ph type="body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57" name="Google Shape;157;p16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158" name="Google Shape;158;p16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59" name="Google Shape;159;p1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0" name="Google Shape;160;p1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1" name="Google Shape;161;p1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p17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4" name="Google Shape;164;p1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5" name="Google Shape;165;p1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6" name="Google Shape;166;p1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Google Shape;168;p18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9" name="Google Shape;169;p18"/>
          <p:cNvSpPr txBox="1">
            <a:spLocks noGrp="1"/>
          </p:cNvSpPr>
          <p:nvPr>
            <p:ph type="body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170" name="Google Shape;170;p18"/>
          <p:cNvSpPr txBox="1">
            <a:spLocks noGrp="1"/>
          </p:cNvSpPr>
          <p:nvPr>
            <p:ph type="body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171" name="Google Shape;171;p1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2" name="Google Shape;172;p1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3" name="Google Shape;173;p1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Google Shape;175;p19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6" name="Google Shape;176;p19"/>
          <p:cNvSpPr>
            <a:spLocks noGrp="1"/>
          </p:cNvSpPr>
          <p:nvPr>
            <p:ph type="pic" idx="2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77" name="Google Shape;177;p19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178" name="Google Shape;178;p1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9" name="Google Shape;179;p1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0" name="Google Shape;180;p1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Google Shape;182;p20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3" name="Google Shape;183;p20"/>
          <p:cNvSpPr txBox="1">
            <a:spLocks noGrp="1"/>
          </p:cNvSpPr>
          <p:nvPr>
            <p:ph type="body" idx="1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84" name="Google Shape;184;p2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5" name="Google Shape;185;p2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6" name="Google Shape;186;p2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Google Shape;188;p21"/>
          <p:cNvSpPr txBox="1">
            <a:spLocks noGrp="1"/>
          </p:cNvSpPr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9" name="Google Shape;189;p21"/>
          <p:cNvSpPr txBox="1">
            <a:spLocks noGrp="1"/>
          </p:cNvSpPr>
          <p:nvPr>
            <p:ph type="body" idx="1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90" name="Google Shape;190;p2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1" name="Google Shape;191;p2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2" name="Google Shape;192;p2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eet the Team">
  <p:cSld name="Meet the Team"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5"/>
          <p:cNvSpPr txBox="1">
            <a:spLocks noGrp="1"/>
          </p:cNvSpPr>
          <p:nvPr>
            <p:ph type="title"/>
          </p:nvPr>
        </p:nvSpPr>
        <p:spPr>
          <a:xfrm>
            <a:off x="4495800" y="270532"/>
            <a:ext cx="32004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3B235F"/>
              </a:buClr>
              <a:buSzPts val="4400"/>
              <a:buFont typeface="Open Sans ExtraBold"/>
              <a:buNone/>
              <a:defRPr b="1" i="0">
                <a:solidFill>
                  <a:srgbClr val="3B235F"/>
                </a:solidFill>
                <a:latin typeface="Open Sans ExtraBold"/>
                <a:ea typeface="Open Sans ExtraBold"/>
                <a:cs typeface="Open Sans ExtraBold"/>
                <a:sym typeface="Open Sans ExtraBol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cxnSp>
        <p:nvCxnSpPr>
          <p:cNvPr id="61" name="Google Shape;61;p5"/>
          <p:cNvCxnSpPr/>
          <p:nvPr/>
        </p:nvCxnSpPr>
        <p:spPr>
          <a:xfrm>
            <a:off x="2209800" y="1473546"/>
            <a:ext cx="7772400" cy="0"/>
          </a:xfrm>
          <a:prstGeom prst="straightConnector1">
            <a:avLst/>
          </a:prstGeom>
          <a:noFill/>
          <a:ln w="38100" cap="flat" cmpd="sng">
            <a:solidFill>
              <a:schemeClr val="accent4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62" name="Google Shape;62;p5"/>
          <p:cNvSpPr/>
          <p:nvPr/>
        </p:nvSpPr>
        <p:spPr>
          <a:xfrm>
            <a:off x="0" y="2469935"/>
            <a:ext cx="12192000" cy="2154611"/>
          </a:xfrm>
          <a:prstGeom prst="rect">
            <a:avLst/>
          </a:prstGeom>
          <a:solidFill>
            <a:srgbClr val="3B236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3B236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" name="Google Shape;63;p5"/>
          <p:cNvSpPr>
            <a:spLocks noGrp="1"/>
          </p:cNvSpPr>
          <p:nvPr>
            <p:ph type="pic" idx="2"/>
          </p:nvPr>
        </p:nvSpPr>
        <p:spPr>
          <a:xfrm>
            <a:off x="8610600" y="2146958"/>
            <a:ext cx="2244034" cy="28005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4" name="Google Shape;64;p5"/>
          <p:cNvSpPr>
            <a:spLocks noGrp="1"/>
          </p:cNvSpPr>
          <p:nvPr>
            <p:ph type="pic" idx="3"/>
          </p:nvPr>
        </p:nvSpPr>
        <p:spPr>
          <a:xfrm>
            <a:off x="4973983" y="2146958"/>
            <a:ext cx="2244034" cy="28005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5" name="Google Shape;65;p5"/>
          <p:cNvSpPr>
            <a:spLocks noGrp="1"/>
          </p:cNvSpPr>
          <p:nvPr>
            <p:ph type="pic" idx="4"/>
          </p:nvPr>
        </p:nvSpPr>
        <p:spPr>
          <a:xfrm>
            <a:off x="1337366" y="2146958"/>
            <a:ext cx="2244034" cy="28005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6" name="Google Shape;66;p5"/>
          <p:cNvSpPr txBox="1">
            <a:spLocks noGrp="1"/>
          </p:cNvSpPr>
          <p:nvPr>
            <p:ph type="body" idx="1"/>
          </p:nvPr>
        </p:nvSpPr>
        <p:spPr>
          <a:xfrm>
            <a:off x="1346442" y="5068148"/>
            <a:ext cx="2244034" cy="3984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3C2260"/>
              </a:buClr>
              <a:buSzPts val="2200"/>
              <a:buNone/>
              <a:defRPr sz="2200">
                <a:solidFill>
                  <a:srgbClr val="3C2260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7" name="Google Shape;67;p5"/>
          <p:cNvSpPr txBox="1">
            <a:spLocks noGrp="1"/>
          </p:cNvSpPr>
          <p:nvPr>
            <p:ph type="body" idx="5"/>
          </p:nvPr>
        </p:nvSpPr>
        <p:spPr>
          <a:xfrm>
            <a:off x="1337366" y="5528029"/>
            <a:ext cx="2244034" cy="5184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latin typeface="Montserrat"/>
                <a:ea typeface="Montserrat"/>
                <a:cs typeface="Montserrat"/>
                <a:sym typeface="Montserrat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8" name="Google Shape;68;p5"/>
          <p:cNvSpPr txBox="1">
            <a:spLocks noGrp="1"/>
          </p:cNvSpPr>
          <p:nvPr>
            <p:ph type="body" idx="6"/>
          </p:nvPr>
        </p:nvSpPr>
        <p:spPr>
          <a:xfrm>
            <a:off x="4983059" y="5068148"/>
            <a:ext cx="2244034" cy="3984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3C2260"/>
              </a:buClr>
              <a:buSzPts val="2200"/>
              <a:buNone/>
              <a:defRPr sz="2200">
                <a:solidFill>
                  <a:srgbClr val="3C2260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9" name="Google Shape;69;p5"/>
          <p:cNvSpPr txBox="1">
            <a:spLocks noGrp="1"/>
          </p:cNvSpPr>
          <p:nvPr>
            <p:ph type="body" idx="7"/>
          </p:nvPr>
        </p:nvSpPr>
        <p:spPr>
          <a:xfrm>
            <a:off x="4973983" y="5528029"/>
            <a:ext cx="2244034" cy="5184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latin typeface="Montserrat"/>
                <a:ea typeface="Montserrat"/>
                <a:cs typeface="Montserrat"/>
                <a:sym typeface="Montserrat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0" name="Google Shape;70;p5"/>
          <p:cNvSpPr txBox="1">
            <a:spLocks noGrp="1"/>
          </p:cNvSpPr>
          <p:nvPr>
            <p:ph type="body" idx="8"/>
          </p:nvPr>
        </p:nvSpPr>
        <p:spPr>
          <a:xfrm>
            <a:off x="8609444" y="5068148"/>
            <a:ext cx="2244034" cy="3984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3C2260"/>
              </a:buClr>
              <a:buSzPts val="2200"/>
              <a:buNone/>
              <a:defRPr sz="2200">
                <a:solidFill>
                  <a:srgbClr val="3C2260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1" name="Google Shape;71;p5"/>
          <p:cNvSpPr txBox="1">
            <a:spLocks noGrp="1"/>
          </p:cNvSpPr>
          <p:nvPr>
            <p:ph type="body" idx="9"/>
          </p:nvPr>
        </p:nvSpPr>
        <p:spPr>
          <a:xfrm>
            <a:off x="8600368" y="5528029"/>
            <a:ext cx="2244034" cy="5184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latin typeface="Montserrat"/>
                <a:ea typeface="Montserrat"/>
                <a:cs typeface="Montserrat"/>
                <a:sym typeface="Montserrat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2" name="Google Shape;72;p5"/>
          <p:cNvSpPr>
            <a:spLocks noGrp="1"/>
          </p:cNvSpPr>
          <p:nvPr>
            <p:ph type="pic" idx="13"/>
          </p:nvPr>
        </p:nvSpPr>
        <p:spPr>
          <a:xfrm>
            <a:off x="9321800" y="6213171"/>
            <a:ext cx="2743200" cy="5184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3" name="Google Shape;73;p5"/>
          <p:cNvSpPr/>
          <p:nvPr/>
        </p:nvSpPr>
        <p:spPr>
          <a:xfrm>
            <a:off x="1516042" y="1977331"/>
            <a:ext cx="2253110" cy="2800564"/>
          </a:xfrm>
          <a:prstGeom prst="rect">
            <a:avLst/>
          </a:prstGeom>
          <a:noFill/>
          <a:ln w="12700" cap="flat" cmpd="sng">
            <a:solidFill>
              <a:schemeClr val="accent4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ffice Intro">
  <p:cSld name="Office Intro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7" name="Google Shape;77;p6"/>
          <p:cNvSpPr/>
          <p:nvPr/>
        </p:nvSpPr>
        <p:spPr>
          <a:xfrm>
            <a:off x="0" y="3846790"/>
            <a:ext cx="12192000" cy="2154611"/>
          </a:xfrm>
          <a:prstGeom prst="rect">
            <a:avLst/>
          </a:prstGeom>
          <a:solidFill>
            <a:srgbClr val="3B236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3B236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8" name="Google Shape;78;p6"/>
          <p:cNvSpPr>
            <a:spLocks noGrp="1"/>
          </p:cNvSpPr>
          <p:nvPr>
            <p:ph type="pic" idx="2"/>
          </p:nvPr>
        </p:nvSpPr>
        <p:spPr>
          <a:xfrm>
            <a:off x="9321800" y="6213171"/>
            <a:ext cx="2743200" cy="5184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9" name="Google Shape;79;p6"/>
          <p:cNvSpPr>
            <a:spLocks noGrp="1"/>
          </p:cNvSpPr>
          <p:nvPr>
            <p:ph type="pic" idx="3"/>
          </p:nvPr>
        </p:nvSpPr>
        <p:spPr>
          <a:xfrm>
            <a:off x="577850" y="0"/>
            <a:ext cx="4089400" cy="685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0" name="Google Shape;80;p6"/>
          <p:cNvSpPr txBox="1">
            <a:spLocks noGrp="1"/>
          </p:cNvSpPr>
          <p:nvPr>
            <p:ph type="title"/>
          </p:nvPr>
        </p:nvSpPr>
        <p:spPr>
          <a:xfrm>
            <a:off x="5245100" y="328009"/>
            <a:ext cx="56769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3B2360"/>
              </a:buClr>
              <a:buSzPts val="4400"/>
              <a:buFont typeface="Open Sans ExtraBold"/>
              <a:buNone/>
              <a:defRPr sz="4400" b="1" i="0">
                <a:solidFill>
                  <a:srgbClr val="3B2360"/>
                </a:solidFill>
                <a:latin typeface="Open Sans ExtraBold"/>
                <a:ea typeface="Open Sans ExtraBold"/>
                <a:cs typeface="Open Sans ExtraBold"/>
                <a:sym typeface="Open Sans ExtraBol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1" name="Google Shape;81;p6"/>
          <p:cNvSpPr txBox="1">
            <a:spLocks noGrp="1"/>
          </p:cNvSpPr>
          <p:nvPr>
            <p:ph type="body" idx="1"/>
          </p:nvPr>
        </p:nvSpPr>
        <p:spPr>
          <a:xfrm>
            <a:off x="5245100" y="1865342"/>
            <a:ext cx="4634754" cy="16264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latin typeface="Montserrat"/>
                <a:ea typeface="Montserrat"/>
                <a:cs typeface="Montserrat"/>
                <a:sym typeface="Montserrat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General Slide Dash">
  <p:cSld name="General Slide Dash"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4" name="Google Shape;84;p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5" name="Google Shape;85;p7"/>
          <p:cNvSpPr/>
          <p:nvPr/>
        </p:nvSpPr>
        <p:spPr>
          <a:xfrm>
            <a:off x="0" y="0"/>
            <a:ext cx="7037408" cy="6857997"/>
          </a:xfrm>
          <a:prstGeom prst="rect">
            <a:avLst/>
          </a:prstGeom>
          <a:solidFill>
            <a:srgbClr val="3B236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3B236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6" name="Google Shape;86;p7"/>
          <p:cNvSpPr>
            <a:spLocks noGrp="1"/>
          </p:cNvSpPr>
          <p:nvPr>
            <p:ph type="pic" idx="2"/>
          </p:nvPr>
        </p:nvSpPr>
        <p:spPr>
          <a:xfrm>
            <a:off x="6096000" y="431321"/>
            <a:ext cx="5739442" cy="61199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7" name="Google Shape;87;p7"/>
          <p:cNvSpPr txBox="1">
            <a:spLocks noGrp="1"/>
          </p:cNvSpPr>
          <p:nvPr>
            <p:ph type="body" idx="1"/>
          </p:nvPr>
        </p:nvSpPr>
        <p:spPr>
          <a:xfrm>
            <a:off x="765864" y="728799"/>
            <a:ext cx="4553027" cy="14090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4400"/>
              <a:buNone/>
              <a:defRPr sz="4400" b="1" i="0">
                <a:solidFill>
                  <a:schemeClr val="lt1"/>
                </a:solidFill>
                <a:latin typeface="Open Sans ExtraBold"/>
                <a:ea typeface="Open Sans ExtraBold"/>
                <a:cs typeface="Open Sans ExtraBold"/>
                <a:sym typeface="Open Sans ExtraBold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8" name="Google Shape;88;p7"/>
          <p:cNvSpPr txBox="1">
            <a:spLocks noGrp="1"/>
          </p:cNvSpPr>
          <p:nvPr>
            <p:ph type="body" idx="3"/>
          </p:nvPr>
        </p:nvSpPr>
        <p:spPr>
          <a:xfrm>
            <a:off x="765864" y="2364285"/>
            <a:ext cx="4553027" cy="39940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89" name="Google Shape;89;p7"/>
          <p:cNvSpPr>
            <a:spLocks noGrp="1"/>
          </p:cNvSpPr>
          <p:nvPr>
            <p:ph type="pic" idx="4"/>
          </p:nvPr>
        </p:nvSpPr>
        <p:spPr>
          <a:xfrm>
            <a:off x="9321800" y="6167120"/>
            <a:ext cx="2743200" cy="5645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Split Example">
  <p:cSld name="Two Split Example"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8"/>
          <p:cNvSpPr>
            <a:spLocks noGrp="1"/>
          </p:cNvSpPr>
          <p:nvPr>
            <p:ph type="pic" idx="2"/>
          </p:nvPr>
        </p:nvSpPr>
        <p:spPr>
          <a:xfrm>
            <a:off x="0" y="0"/>
            <a:ext cx="6096000" cy="342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2" name="Google Shape;92;p8"/>
          <p:cNvSpPr/>
          <p:nvPr/>
        </p:nvSpPr>
        <p:spPr>
          <a:xfrm>
            <a:off x="6096000" y="0"/>
            <a:ext cx="6096000" cy="3429000"/>
          </a:xfrm>
          <a:prstGeom prst="rect">
            <a:avLst/>
          </a:prstGeom>
          <a:solidFill>
            <a:srgbClr val="3B235F"/>
          </a:solidFill>
          <a:ln w="12700" cap="flat" cmpd="sng">
            <a:solidFill>
              <a:srgbClr val="3B235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3" name="Google Shape;93;p8"/>
          <p:cNvSpPr txBox="1">
            <a:spLocks noGrp="1"/>
          </p:cNvSpPr>
          <p:nvPr>
            <p:ph type="body" idx="1"/>
          </p:nvPr>
        </p:nvSpPr>
        <p:spPr>
          <a:xfrm>
            <a:off x="6305550" y="1321159"/>
            <a:ext cx="4634754" cy="16264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94" name="Google Shape;94;p8"/>
          <p:cNvSpPr/>
          <p:nvPr/>
        </p:nvSpPr>
        <p:spPr>
          <a:xfrm flipH="1">
            <a:off x="3692106" y="0"/>
            <a:ext cx="2403894" cy="3429000"/>
          </a:xfrm>
          <a:prstGeom prst="rtTriangle">
            <a:avLst/>
          </a:prstGeom>
          <a:solidFill>
            <a:srgbClr val="3B235F"/>
          </a:solidFill>
          <a:ln w="12700" cap="flat" cmpd="sng">
            <a:solidFill>
              <a:srgbClr val="3B235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5" name="Google Shape;95;p8"/>
          <p:cNvSpPr txBox="1">
            <a:spLocks noGrp="1"/>
          </p:cNvSpPr>
          <p:nvPr>
            <p:ph type="body" idx="3"/>
          </p:nvPr>
        </p:nvSpPr>
        <p:spPr>
          <a:xfrm>
            <a:off x="6305550" y="428353"/>
            <a:ext cx="5219700" cy="6521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 b="1" i="0">
                <a:solidFill>
                  <a:schemeClr val="lt1"/>
                </a:solidFill>
                <a:latin typeface="Open Sans ExtraBold"/>
                <a:ea typeface="Open Sans ExtraBold"/>
                <a:cs typeface="Open Sans ExtraBold"/>
                <a:sym typeface="Open Sans ExtraBold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96" name="Google Shape;96;p8"/>
          <p:cNvSpPr/>
          <p:nvPr/>
        </p:nvSpPr>
        <p:spPr>
          <a:xfrm>
            <a:off x="-14288" y="3429000"/>
            <a:ext cx="6096000" cy="3429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7" name="Google Shape;97;p8"/>
          <p:cNvSpPr txBox="1">
            <a:spLocks noGrp="1"/>
          </p:cNvSpPr>
          <p:nvPr>
            <p:ph type="body" idx="4"/>
          </p:nvPr>
        </p:nvSpPr>
        <p:spPr>
          <a:xfrm>
            <a:off x="209550" y="4750159"/>
            <a:ext cx="4634754" cy="16264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600"/>
              <a:buNone/>
              <a:defRPr sz="160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98" name="Google Shape;98;p8"/>
          <p:cNvSpPr txBox="1">
            <a:spLocks noGrp="1"/>
          </p:cNvSpPr>
          <p:nvPr>
            <p:ph type="body" idx="5"/>
          </p:nvPr>
        </p:nvSpPr>
        <p:spPr>
          <a:xfrm>
            <a:off x="209550" y="3857353"/>
            <a:ext cx="5219700" cy="6521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3600"/>
              <a:buNone/>
              <a:defRPr sz="3600" b="1" i="0">
                <a:solidFill>
                  <a:srgbClr val="000000"/>
                </a:solidFill>
                <a:latin typeface="Open Sans ExtraBold"/>
                <a:ea typeface="Open Sans ExtraBold"/>
                <a:cs typeface="Open Sans ExtraBold"/>
                <a:sym typeface="Open Sans ExtraBold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99" name="Google Shape;99;p8"/>
          <p:cNvSpPr>
            <a:spLocks noGrp="1"/>
          </p:cNvSpPr>
          <p:nvPr>
            <p:ph type="pic" idx="6"/>
          </p:nvPr>
        </p:nvSpPr>
        <p:spPr>
          <a:xfrm>
            <a:off x="6073356" y="3429000"/>
            <a:ext cx="6096000" cy="342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0" name="Google Shape;100;p8"/>
          <p:cNvSpPr/>
          <p:nvPr/>
        </p:nvSpPr>
        <p:spPr>
          <a:xfrm rot="10800000" flipH="1">
            <a:off x="6096000" y="3442855"/>
            <a:ext cx="2403894" cy="3429000"/>
          </a:xfrm>
          <a:prstGeom prst="rtTriangle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High Impact">
  <p:cSld name="High Impact"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3" name="Google Shape;103;p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4" name="Google Shape;104;p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05" name="Google Shape;105;p9"/>
          <p:cNvSpPr/>
          <p:nvPr/>
        </p:nvSpPr>
        <p:spPr>
          <a:xfrm rot="-1803081">
            <a:off x="6786360" y="-3254558"/>
            <a:ext cx="6782714" cy="11339578"/>
          </a:xfrm>
          <a:prstGeom prst="rect">
            <a:avLst/>
          </a:prstGeom>
          <a:solidFill>
            <a:srgbClr val="3B235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6" name="Google Shape;106;p9"/>
          <p:cNvSpPr>
            <a:spLocks noGrp="1"/>
          </p:cNvSpPr>
          <p:nvPr>
            <p:ph type="pic" idx="2"/>
          </p:nvPr>
        </p:nvSpPr>
        <p:spPr>
          <a:xfrm>
            <a:off x="635432" y="643944"/>
            <a:ext cx="10566762" cy="55121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7" name="Google Shape;107;p9"/>
          <p:cNvSpPr txBox="1">
            <a:spLocks noGrp="1"/>
          </p:cNvSpPr>
          <p:nvPr>
            <p:ph type="body" idx="1"/>
          </p:nvPr>
        </p:nvSpPr>
        <p:spPr>
          <a:xfrm>
            <a:off x="981074" y="2423398"/>
            <a:ext cx="4553027" cy="23211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3B235F"/>
              </a:buClr>
              <a:buSzPts val="6600"/>
              <a:buNone/>
              <a:defRPr sz="6600" b="1" i="0">
                <a:solidFill>
                  <a:srgbClr val="3B235F"/>
                </a:solidFill>
                <a:latin typeface="Open Sans ExtraBold"/>
                <a:ea typeface="Open Sans ExtraBold"/>
                <a:cs typeface="Open Sans ExtraBold"/>
                <a:sym typeface="Open Sans ExtraBold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08" name="Google Shape;108;p9"/>
          <p:cNvSpPr txBox="1">
            <a:spLocks noGrp="1"/>
          </p:cNvSpPr>
          <p:nvPr>
            <p:ph type="body" idx="3"/>
          </p:nvPr>
        </p:nvSpPr>
        <p:spPr>
          <a:xfrm>
            <a:off x="5542963" y="2652200"/>
            <a:ext cx="4634754" cy="18635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3B235F"/>
              </a:buClr>
              <a:buSzPts val="1600"/>
              <a:buNone/>
              <a:defRPr sz="1600">
                <a:solidFill>
                  <a:srgbClr val="3B235F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109" name="Google Shape;109;p9"/>
          <p:cNvSpPr>
            <a:spLocks noGrp="1"/>
          </p:cNvSpPr>
          <p:nvPr>
            <p:ph type="pic" idx="4"/>
          </p:nvPr>
        </p:nvSpPr>
        <p:spPr>
          <a:xfrm>
            <a:off x="9321800" y="6167121"/>
            <a:ext cx="2396342" cy="4649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General Layout">
  <p:cSld name="General Layout">
    <p:spTree>
      <p:nvGrpSpPr>
        <p:cNvPr id="1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p1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2" name="Google Shape;112;p1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3" name="Google Shape;113;p10"/>
          <p:cNvSpPr/>
          <p:nvPr/>
        </p:nvSpPr>
        <p:spPr>
          <a:xfrm>
            <a:off x="0" y="0"/>
            <a:ext cx="6122276" cy="6857997"/>
          </a:xfrm>
          <a:prstGeom prst="rect">
            <a:avLst/>
          </a:prstGeom>
          <a:solidFill>
            <a:srgbClr val="3B236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3B236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4" name="Google Shape;114;p10"/>
          <p:cNvSpPr txBox="1">
            <a:spLocks noGrp="1"/>
          </p:cNvSpPr>
          <p:nvPr>
            <p:ph type="body" idx="1"/>
          </p:nvPr>
        </p:nvSpPr>
        <p:spPr>
          <a:xfrm>
            <a:off x="678766" y="867103"/>
            <a:ext cx="4059489" cy="11349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4400"/>
              <a:buNone/>
              <a:defRPr sz="4400" b="1" i="0">
                <a:solidFill>
                  <a:schemeClr val="lt1"/>
                </a:solidFill>
                <a:latin typeface="Open Sans ExtraBold"/>
                <a:ea typeface="Open Sans ExtraBold"/>
                <a:cs typeface="Open Sans ExtraBold"/>
                <a:sym typeface="Open Sans ExtraBold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15" name="Google Shape;115;p10"/>
          <p:cNvSpPr txBox="1">
            <a:spLocks noGrp="1"/>
          </p:cNvSpPr>
          <p:nvPr>
            <p:ph type="body" idx="2"/>
          </p:nvPr>
        </p:nvSpPr>
        <p:spPr>
          <a:xfrm>
            <a:off x="678766" y="2302666"/>
            <a:ext cx="4634754" cy="36882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116" name="Google Shape;116;p10"/>
          <p:cNvSpPr>
            <a:spLocks noGrp="1"/>
          </p:cNvSpPr>
          <p:nvPr>
            <p:ph type="pic" idx="3"/>
          </p:nvPr>
        </p:nvSpPr>
        <p:spPr>
          <a:xfrm>
            <a:off x="9321800" y="6167120"/>
            <a:ext cx="2743200" cy="5645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Finisher">
  <p:cSld name="Finisher">
    <p:spTree>
      <p:nvGrpSpPr>
        <p:cNvPr id="1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p1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9" name="Google Shape;119;p1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0" name="Google Shape;120;p1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21" name="Google Shape;121;p11"/>
          <p:cNvSpPr txBox="1"/>
          <p:nvPr/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10/13/20</a:t>
            </a:r>
            <a:endParaRPr sz="1200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2" name="Google Shape;122;p11"/>
          <p:cNvSpPr txBox="1"/>
          <p:nvPr/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200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3" name="Google Shape;123;p11"/>
          <p:cNvSpPr txBox="1"/>
          <p:nvPr/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10/13/20</a:t>
            </a:r>
            <a:endParaRPr sz="1200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4" name="Google Shape;124;p11"/>
          <p:cNvSpPr txBox="1"/>
          <p:nvPr/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200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5" name="Google Shape;125;p11"/>
          <p:cNvSpPr>
            <a:spLocks noGrp="1"/>
          </p:cNvSpPr>
          <p:nvPr>
            <p:ph type="pic" idx="2"/>
          </p:nvPr>
        </p:nvSpPr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6" name="Google Shape;126;p11"/>
          <p:cNvSpPr txBox="1">
            <a:spLocks noGrp="1"/>
          </p:cNvSpPr>
          <p:nvPr>
            <p:ph type="title"/>
          </p:nvPr>
        </p:nvSpPr>
        <p:spPr>
          <a:xfrm>
            <a:off x="3401406" y="980132"/>
            <a:ext cx="5389179" cy="6911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Open Sans ExtraBold"/>
              <a:buNone/>
              <a:defRPr sz="2400" b="1" i="0">
                <a:solidFill>
                  <a:schemeClr val="lt1"/>
                </a:solidFill>
                <a:latin typeface="Open Sans ExtraBold"/>
                <a:ea typeface="Open Sans ExtraBold"/>
                <a:cs typeface="Open Sans ExtraBold"/>
                <a:sym typeface="Open Sans ExtraBol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7" name="Google Shape;127;p11"/>
          <p:cNvSpPr txBox="1">
            <a:spLocks noGrp="1"/>
          </p:cNvSpPr>
          <p:nvPr>
            <p:ph type="body" idx="1"/>
          </p:nvPr>
        </p:nvSpPr>
        <p:spPr>
          <a:xfrm>
            <a:off x="2573177" y="1919857"/>
            <a:ext cx="7045636" cy="32465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20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cxnSp>
        <p:nvCxnSpPr>
          <p:cNvPr id="128" name="Google Shape;128;p11"/>
          <p:cNvCxnSpPr/>
          <p:nvPr/>
        </p:nvCxnSpPr>
        <p:spPr>
          <a:xfrm>
            <a:off x="2663252" y="5501390"/>
            <a:ext cx="6865495" cy="0"/>
          </a:xfrm>
          <a:prstGeom prst="straightConnector1">
            <a:avLst/>
          </a:prstGeom>
          <a:noFill/>
          <a:ln w="50800" cap="flat" cmpd="sng">
            <a:solidFill>
              <a:schemeClr val="accent4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129" name="Google Shape;129;p11"/>
          <p:cNvSpPr>
            <a:spLocks noGrp="1"/>
          </p:cNvSpPr>
          <p:nvPr>
            <p:ph type="pic" idx="3"/>
          </p:nvPr>
        </p:nvSpPr>
        <p:spPr>
          <a:xfrm>
            <a:off x="9321800" y="6167120"/>
            <a:ext cx="2743200" cy="5645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6_Blank" type="blank">
  <p:cSld name="BLANK">
    <p:spTree>
      <p:nvGrpSpPr>
        <p:cNvPr id="1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1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2" name="Google Shape;132;p1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3" name="Google Shape;133;p1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1" name="Google Shape;11;p1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" name="Google Shape;12;p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3" name="Google Shape;13;p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4" name="Google Shape;14;p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51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  <p:sldLayoutId id="2147483660" r:id="rId11"/>
    <p:sldLayoutId id="2147483661" r:id="rId12"/>
    <p:sldLayoutId id="2147483662" r:id="rId13"/>
    <p:sldLayoutId id="2147483663" r:id="rId14"/>
    <p:sldLayoutId id="2147483664" r:id="rId15"/>
    <p:sldLayoutId id="2147483665" r:id="rId16"/>
    <p:sldLayoutId id="2147483666" r:id="rId17"/>
    <p:sldLayoutId id="2147483667" r:id="rId18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9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2.png"/><Relationship Id="rId4" Type="http://schemas.openxmlformats.org/officeDocument/2006/relationships/image" Target="../media/image1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3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7" name="Google Shape;197;p22"/>
          <p:cNvPicPr preferRelativeResize="0">
            <a:picLocks noGrp="1"/>
          </p:cNvPicPr>
          <p:nvPr>
            <p:ph type="pic" idx="4"/>
          </p:nvPr>
        </p:nvPicPr>
        <p:blipFill rotWithShape="1">
          <a:blip r:embed="rId3">
            <a:alphaModFix/>
          </a:blip>
          <a:srcRect t="612" b="602"/>
          <a:stretch/>
        </p:blipFill>
        <p:spPr>
          <a:xfrm>
            <a:off x="357325" y="752450"/>
            <a:ext cx="9937800" cy="5513400"/>
          </a:xfrm>
          <a:prstGeom prst="rect">
            <a:avLst/>
          </a:prstGeom>
          <a:solidFill>
            <a:srgbClr val="3B235F"/>
          </a:solidFill>
          <a:ln>
            <a:noFill/>
          </a:ln>
        </p:spPr>
      </p:pic>
      <p:sp>
        <p:nvSpPr>
          <p:cNvPr id="198" name="Google Shape;198;p22"/>
          <p:cNvSpPr/>
          <p:nvPr/>
        </p:nvSpPr>
        <p:spPr>
          <a:xfrm>
            <a:off x="357325" y="752450"/>
            <a:ext cx="9937800" cy="5513400"/>
          </a:xfrm>
          <a:prstGeom prst="rect">
            <a:avLst/>
          </a:prstGeom>
          <a:solidFill>
            <a:srgbClr val="3B235F">
              <a:alpha val="53725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9" name="Google Shape;199;p22"/>
          <p:cNvSpPr txBox="1">
            <a:spLocks noGrp="1"/>
          </p:cNvSpPr>
          <p:nvPr>
            <p:ph type="ctrTitle"/>
          </p:nvPr>
        </p:nvSpPr>
        <p:spPr>
          <a:xfrm>
            <a:off x="1981674" y="3841800"/>
            <a:ext cx="7659475" cy="627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Open Sans ExtraBold"/>
              <a:buNone/>
            </a:pPr>
            <a:r>
              <a:rPr lang="en-US" sz="6000" b="0" dirty="0"/>
              <a:t>Oxford Program 2026</a:t>
            </a:r>
            <a:endParaRPr sz="6000" dirty="0"/>
          </a:p>
        </p:txBody>
      </p:sp>
      <p:sp>
        <p:nvSpPr>
          <p:cNvPr id="200" name="Google Shape;200;p22"/>
          <p:cNvSpPr txBox="1">
            <a:spLocks noGrp="1"/>
          </p:cNvSpPr>
          <p:nvPr>
            <p:ph type="body" idx="1"/>
          </p:nvPr>
        </p:nvSpPr>
        <p:spPr>
          <a:xfrm>
            <a:off x="2081592" y="2405113"/>
            <a:ext cx="5257800" cy="36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</a:pPr>
            <a:r>
              <a:rPr lang="en-US" dirty="0"/>
              <a:t>Office of Education Abroad</a:t>
            </a:r>
            <a:endParaRPr dirty="0"/>
          </a:p>
        </p:txBody>
      </p:sp>
      <p:pic>
        <p:nvPicPr>
          <p:cNvPr id="201" name="Google Shape;201;p22" descr="A picture containing text&#10;&#10;Description automatically generated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339392" y="5436668"/>
            <a:ext cx="2683056" cy="57449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8" name="Google Shape;328;p33"/>
          <p:cNvSpPr txBox="1">
            <a:spLocks noGrp="1"/>
          </p:cNvSpPr>
          <p:nvPr>
            <p:ph type="body" idx="1"/>
          </p:nvPr>
        </p:nvSpPr>
        <p:spPr>
          <a:xfrm>
            <a:off x="678775" y="275973"/>
            <a:ext cx="4059600" cy="175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4400"/>
              <a:buNone/>
            </a:pPr>
            <a:r>
              <a:rPr lang="en-US"/>
              <a:t>Costs of Attendance</a:t>
            </a:r>
            <a:endParaRPr/>
          </a:p>
        </p:txBody>
      </p:sp>
      <p:sp>
        <p:nvSpPr>
          <p:cNvPr id="329" name="Google Shape;329;p33"/>
          <p:cNvSpPr txBox="1">
            <a:spLocks noGrp="1"/>
          </p:cNvSpPr>
          <p:nvPr>
            <p:ph type="body" idx="2"/>
          </p:nvPr>
        </p:nvSpPr>
        <p:spPr>
          <a:xfrm>
            <a:off x="678776" y="1862775"/>
            <a:ext cx="5166900" cy="368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</a:pPr>
            <a:r>
              <a:rPr lang="en-US" sz="2400" b="1" dirty="0">
                <a:solidFill>
                  <a:schemeClr val="accent4"/>
                </a:solidFill>
              </a:rPr>
              <a:t>Cal Lutheran Tuition:</a:t>
            </a:r>
            <a:r>
              <a:rPr lang="en-US" sz="2400" dirty="0"/>
              <a:t> All financial aid you receive is transferable (not including work study)</a:t>
            </a:r>
            <a:endParaRPr sz="2400" dirty="0"/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</a:pPr>
            <a:endParaRPr sz="2400" dirty="0"/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</a:pPr>
            <a:r>
              <a:rPr lang="en-US" sz="2400" b="1" dirty="0">
                <a:solidFill>
                  <a:schemeClr val="accent4"/>
                </a:solidFill>
              </a:rPr>
              <a:t>Housing:</a:t>
            </a:r>
            <a:r>
              <a:rPr lang="en-US" sz="2400" dirty="0"/>
              <a:t> Grace/Trinity Rate</a:t>
            </a:r>
            <a:endParaRPr sz="2400" dirty="0"/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</a:pPr>
            <a:endParaRPr sz="2400" dirty="0"/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</a:pPr>
            <a:r>
              <a:rPr lang="en-US" sz="2400" b="1" dirty="0">
                <a:solidFill>
                  <a:schemeClr val="accent4"/>
                </a:solidFill>
              </a:rPr>
              <a:t>Meal Plan: </a:t>
            </a:r>
            <a:r>
              <a:rPr lang="en-US" sz="2400" dirty="0">
                <a:solidFill>
                  <a:srgbClr val="FFFFFF"/>
                </a:solidFill>
              </a:rPr>
              <a:t>Combo 50 meal rate</a:t>
            </a:r>
            <a:endParaRPr sz="1400" dirty="0">
              <a:solidFill>
                <a:srgbClr val="FFFFFF"/>
              </a:solidFill>
            </a:endParaRPr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</a:pPr>
            <a:endParaRPr sz="2400" dirty="0"/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</a:pPr>
            <a:r>
              <a:rPr lang="en-US" sz="2400" b="1" dirty="0">
                <a:solidFill>
                  <a:schemeClr val="accent4"/>
                </a:solidFill>
              </a:rPr>
              <a:t>Airfare: </a:t>
            </a:r>
            <a:r>
              <a:rPr lang="en-US" sz="2400" dirty="0"/>
              <a:t>Not  included</a:t>
            </a:r>
            <a:endParaRPr sz="2400" dirty="0"/>
          </a:p>
        </p:txBody>
      </p:sp>
      <p:sp>
        <p:nvSpPr>
          <p:cNvPr id="330" name="Google Shape;330;p33"/>
          <p:cNvSpPr txBox="1">
            <a:spLocks noGrp="1"/>
          </p:cNvSpPr>
          <p:nvPr>
            <p:ph type="body" idx="2"/>
          </p:nvPr>
        </p:nvSpPr>
        <p:spPr>
          <a:xfrm>
            <a:off x="6632050" y="758325"/>
            <a:ext cx="52956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500" dirty="0">
                <a:solidFill>
                  <a:srgbClr val="000000"/>
                </a:solidFill>
              </a:rPr>
              <a:t>Students are responsible and manage costs related to travel, meals, books, and personal expenses. Below are estimates for consideration in planning your budget:</a:t>
            </a:r>
            <a:endParaRPr sz="1500" dirty="0">
              <a:solidFill>
                <a:srgbClr val="000000"/>
              </a:solidFill>
            </a:endParaRPr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500" dirty="0">
              <a:solidFill>
                <a:srgbClr val="000000"/>
              </a:solidFill>
            </a:endParaRPr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500" dirty="0">
                <a:solidFill>
                  <a:srgbClr val="000000"/>
                </a:solidFill>
              </a:rPr>
              <a:t>Meals in London are not included in program fee = $900-1,200</a:t>
            </a:r>
            <a:endParaRPr sz="1500" dirty="0">
              <a:solidFill>
                <a:srgbClr val="000000"/>
              </a:solidFill>
            </a:endParaRPr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500" dirty="0">
              <a:solidFill>
                <a:srgbClr val="000000"/>
              </a:solidFill>
            </a:endParaRPr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</a:pPr>
            <a:r>
              <a:rPr lang="en-US" sz="1500" dirty="0">
                <a:solidFill>
                  <a:srgbClr val="000000"/>
                </a:solidFill>
              </a:rPr>
              <a:t>International Airfare = Approximately $1,300</a:t>
            </a:r>
            <a:endParaRPr sz="1500" dirty="0">
              <a:solidFill>
                <a:srgbClr val="000000"/>
              </a:solidFill>
            </a:endParaRPr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500" dirty="0">
              <a:solidFill>
                <a:srgbClr val="000000"/>
              </a:solidFill>
            </a:endParaRPr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500" dirty="0">
                <a:solidFill>
                  <a:srgbClr val="000000"/>
                </a:solidFill>
              </a:rPr>
              <a:t>Local Transportation = $200</a:t>
            </a:r>
            <a:endParaRPr sz="1500" dirty="0">
              <a:solidFill>
                <a:srgbClr val="000000"/>
              </a:solidFill>
            </a:endParaRPr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500" dirty="0">
              <a:solidFill>
                <a:srgbClr val="000000"/>
              </a:solidFill>
            </a:endParaRPr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500" dirty="0">
                <a:solidFill>
                  <a:srgbClr val="000000"/>
                </a:solidFill>
              </a:rPr>
              <a:t>Books &amp; Supplies = $100</a:t>
            </a:r>
            <a:endParaRPr sz="1500" dirty="0">
              <a:solidFill>
                <a:srgbClr val="000000"/>
              </a:solidFill>
            </a:endParaRPr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500" dirty="0">
              <a:solidFill>
                <a:srgbClr val="000000"/>
              </a:solidFill>
            </a:endParaRPr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</a:pPr>
            <a:r>
              <a:rPr lang="en-US" sz="1500" dirty="0">
                <a:solidFill>
                  <a:srgbClr val="000000"/>
                </a:solidFill>
              </a:rPr>
              <a:t>Personal expenses = $1,000-$2,500. </a:t>
            </a:r>
            <a:endParaRPr sz="1500" dirty="0">
              <a:solidFill>
                <a:srgbClr val="000000"/>
              </a:solidFill>
            </a:endParaRPr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</a:pPr>
            <a:endParaRPr sz="1500" dirty="0">
              <a:solidFill>
                <a:srgbClr val="000000"/>
              </a:solidFill>
            </a:endParaRPr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500" dirty="0">
                <a:solidFill>
                  <a:srgbClr val="000000"/>
                </a:solidFill>
              </a:rPr>
              <a:t>Costs vary depending on personal spending habits.</a:t>
            </a:r>
            <a:endParaRPr sz="1500" dirty="0">
              <a:solidFill>
                <a:srgbClr val="000000"/>
              </a:solidFill>
            </a:endParaRPr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500" dirty="0">
              <a:solidFill>
                <a:srgbClr val="000000"/>
              </a:solidFill>
            </a:endParaRPr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</a:pPr>
            <a:endParaRPr sz="1500" dirty="0">
              <a:solidFill>
                <a:srgbClr val="000000"/>
              </a:solidFill>
            </a:endParaRPr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</a:pPr>
            <a:endParaRPr sz="1500" dirty="0">
              <a:solidFill>
                <a:srgbClr val="000000"/>
              </a:solidFill>
            </a:endParaRPr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</a:pPr>
            <a:endParaRPr sz="1500" dirty="0">
              <a:solidFill>
                <a:srgbClr val="000000"/>
              </a:solidFill>
            </a:endParaRPr>
          </a:p>
        </p:txBody>
      </p:sp>
      <p:pic>
        <p:nvPicPr>
          <p:cNvPr id="331" name="Google Shape;331;p33" descr="A close up of a sign&#10;&#10;Description automatically generated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095625" y="6127750"/>
            <a:ext cx="2832174" cy="6064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" name="Google Shape;337;p34"/>
          <p:cNvPicPr preferRelativeResize="0">
            <a:picLocks noGrp="1"/>
          </p:cNvPicPr>
          <p:nvPr>
            <p:ph type="pic" idx="2"/>
          </p:nvPr>
        </p:nvPicPr>
        <p:blipFill rotWithShape="1">
          <a:blip r:embed="rId3">
            <a:alphaModFix/>
          </a:blip>
          <a:srcRect t="7726" b="7735"/>
          <a:stretch/>
        </p:blipFill>
        <p:spPr>
          <a:xfrm>
            <a:off x="-5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338" name="Google Shape;338;p34"/>
          <p:cNvSpPr/>
          <p:nvPr/>
        </p:nvSpPr>
        <p:spPr>
          <a:xfrm>
            <a:off x="0" y="0"/>
            <a:ext cx="12206100" cy="6858000"/>
          </a:xfrm>
          <a:prstGeom prst="rect">
            <a:avLst/>
          </a:prstGeom>
          <a:solidFill>
            <a:srgbClr val="3C2260">
              <a:alpha val="53725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9" name="Google Shape;339;p34"/>
          <p:cNvSpPr txBox="1">
            <a:spLocks noGrp="1"/>
          </p:cNvSpPr>
          <p:nvPr>
            <p:ph type="title"/>
          </p:nvPr>
        </p:nvSpPr>
        <p:spPr>
          <a:xfrm>
            <a:off x="2828925" y="409496"/>
            <a:ext cx="7115175" cy="69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Open Sans ExtraBold"/>
              <a:buNone/>
            </a:pPr>
            <a:r>
              <a:rPr lang="en-US" sz="4600"/>
              <a:t>Oxford </a:t>
            </a:r>
            <a:r>
              <a:rPr lang="en-US" sz="4600" dirty="0"/>
              <a:t>Program Application </a:t>
            </a:r>
            <a:endParaRPr sz="4600" dirty="0"/>
          </a:p>
        </p:txBody>
      </p:sp>
      <p:sp>
        <p:nvSpPr>
          <p:cNvPr id="340" name="Google Shape;340;p34"/>
          <p:cNvSpPr txBox="1">
            <a:spLocks noGrp="1"/>
          </p:cNvSpPr>
          <p:nvPr>
            <p:ph type="body" idx="1"/>
          </p:nvPr>
        </p:nvSpPr>
        <p:spPr>
          <a:xfrm>
            <a:off x="1635500" y="1988300"/>
            <a:ext cx="9152400" cy="324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</a:pPr>
            <a:r>
              <a:rPr lang="en-US" b="1" dirty="0"/>
              <a:t>Open now on the OEA website</a:t>
            </a:r>
            <a:endParaRPr b="1" dirty="0"/>
          </a:p>
          <a:p>
            <a:pPr marL="0" lvl="0" indent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</a:pPr>
            <a:endParaRPr b="1" dirty="0"/>
          </a:p>
          <a:p>
            <a:pPr marL="0" lvl="0" indent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</a:pPr>
            <a:r>
              <a:rPr lang="en-US" b="1" dirty="0"/>
              <a:t>Application requires an essay question</a:t>
            </a:r>
            <a:endParaRPr b="1" dirty="0"/>
          </a:p>
          <a:p>
            <a:pPr marL="0" lvl="0" indent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</a:pPr>
            <a:endParaRPr b="1" dirty="0"/>
          </a:p>
          <a:p>
            <a:pPr marL="0" lvl="0" indent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</a:pPr>
            <a:r>
              <a:rPr lang="en-US" b="1" dirty="0"/>
              <a:t>Closes: November 1</a:t>
            </a:r>
            <a:endParaRPr b="1" dirty="0"/>
          </a:p>
          <a:p>
            <a:pPr marL="0" lvl="0" indent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</a:pPr>
            <a:endParaRPr b="1" dirty="0"/>
          </a:p>
          <a:p>
            <a:pPr marL="0" lvl="0" indent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</a:pPr>
            <a:r>
              <a:rPr lang="en-US" b="1" dirty="0"/>
              <a:t>OEA will interview select participants in November</a:t>
            </a:r>
            <a:endParaRPr b="1" dirty="0"/>
          </a:p>
          <a:p>
            <a:pPr marL="0" lvl="0" indent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</a:pPr>
            <a:endParaRPr b="1" dirty="0"/>
          </a:p>
          <a:p>
            <a:pPr marL="0" lvl="0" indent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</a:pPr>
            <a:endParaRPr b="1" dirty="0"/>
          </a:p>
        </p:txBody>
      </p:sp>
      <p:cxnSp>
        <p:nvCxnSpPr>
          <p:cNvPr id="341" name="Google Shape;341;p34"/>
          <p:cNvCxnSpPr/>
          <p:nvPr/>
        </p:nvCxnSpPr>
        <p:spPr>
          <a:xfrm>
            <a:off x="2961141" y="1344303"/>
            <a:ext cx="6422100" cy="0"/>
          </a:xfrm>
          <a:prstGeom prst="straightConnector1">
            <a:avLst/>
          </a:prstGeom>
          <a:noFill/>
          <a:ln w="50800" cap="flat" cmpd="sng">
            <a:solidFill>
              <a:schemeClr val="accent4"/>
            </a:solidFill>
            <a:prstDash val="solid"/>
            <a:miter lim="800000"/>
            <a:headEnd type="none" w="sm" len="sm"/>
            <a:tailEnd type="none" w="sm" len="sm"/>
          </a:ln>
        </p:spPr>
      </p:cxnSp>
      <p:pic>
        <p:nvPicPr>
          <p:cNvPr id="342" name="Google Shape;342;p34" descr="A picture containing text&#10;&#10;Description automatically generated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9049275" y="6122474"/>
            <a:ext cx="2344773" cy="5020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0" name="Google Shape;360;p36"/>
          <p:cNvPicPr preferRelativeResize="0">
            <a:picLocks noGrp="1"/>
          </p:cNvPicPr>
          <p:nvPr>
            <p:ph type="pic" idx="2"/>
          </p:nvPr>
        </p:nvPicPr>
        <p:blipFill rotWithShape="1">
          <a:blip r:embed="rId3">
            <a:alphaModFix/>
          </a:blip>
          <a:srcRect t="7813" b="7813"/>
          <a:stretch/>
        </p:blipFill>
        <p:spPr>
          <a:xfrm>
            <a:off x="-5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361" name="Google Shape;361;p36"/>
          <p:cNvSpPr/>
          <p:nvPr/>
        </p:nvSpPr>
        <p:spPr>
          <a:xfrm>
            <a:off x="0" y="0"/>
            <a:ext cx="12206100" cy="6858000"/>
          </a:xfrm>
          <a:prstGeom prst="rect">
            <a:avLst/>
          </a:prstGeom>
          <a:solidFill>
            <a:srgbClr val="3C2260">
              <a:alpha val="53730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62" name="Google Shape;362;p36"/>
          <p:cNvSpPr txBox="1">
            <a:spLocks noGrp="1"/>
          </p:cNvSpPr>
          <p:nvPr>
            <p:ph type="title"/>
          </p:nvPr>
        </p:nvSpPr>
        <p:spPr>
          <a:xfrm>
            <a:off x="3408444" y="872046"/>
            <a:ext cx="5389200" cy="69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Open Sans ExtraBold"/>
              <a:buNone/>
            </a:pPr>
            <a:r>
              <a:rPr lang="en-US" sz="4600" dirty="0"/>
              <a:t>Contact Us</a:t>
            </a:r>
            <a:endParaRPr sz="4600" dirty="0"/>
          </a:p>
        </p:txBody>
      </p:sp>
      <p:sp>
        <p:nvSpPr>
          <p:cNvPr id="363" name="Google Shape;363;p36"/>
          <p:cNvSpPr txBox="1">
            <a:spLocks noGrp="1"/>
          </p:cNvSpPr>
          <p:nvPr>
            <p:ph type="body" idx="1"/>
          </p:nvPr>
        </p:nvSpPr>
        <p:spPr>
          <a:xfrm>
            <a:off x="2573175" y="2034100"/>
            <a:ext cx="7045500" cy="365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</a:pPr>
            <a:r>
              <a:rPr lang="en-US" sz="3300" dirty="0">
                <a:solidFill>
                  <a:srgbClr val="FFFFFF"/>
                </a:solidFill>
              </a:rPr>
              <a:t>oea@callutheran.edu </a:t>
            </a:r>
            <a:endParaRPr sz="3300" dirty="0">
              <a:solidFill>
                <a:srgbClr val="FFFFFF"/>
              </a:solidFill>
            </a:endParaRPr>
          </a:p>
          <a:p>
            <a:pPr marL="0" lvl="0" indent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</a:pPr>
            <a:r>
              <a:rPr lang="en-US" sz="3000" dirty="0"/>
              <a:t>paglia@callutheran.edu</a:t>
            </a:r>
            <a:endParaRPr sz="3000" dirty="0"/>
          </a:p>
          <a:p>
            <a:pPr marL="0" lvl="0" indent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</a:pPr>
            <a:endParaRPr sz="3000" dirty="0"/>
          </a:p>
          <a:p>
            <a:pPr marL="0" lvl="0" indent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</a:pPr>
            <a:r>
              <a:rPr lang="en-US" sz="3000" dirty="0"/>
              <a:t>805.493.3750</a:t>
            </a:r>
            <a:endParaRPr sz="3000" dirty="0"/>
          </a:p>
          <a:p>
            <a:pPr marL="0" lvl="0" indent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</a:pPr>
            <a:endParaRPr sz="3000" dirty="0"/>
          </a:p>
          <a:p>
            <a:pPr marL="0" lvl="0" indent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</a:pPr>
            <a:r>
              <a:rPr lang="en-US" sz="3000" dirty="0"/>
              <a:t>@</a:t>
            </a:r>
            <a:r>
              <a:rPr lang="en-US" sz="3000" dirty="0" err="1"/>
              <a:t>cluabroad</a:t>
            </a:r>
            <a:endParaRPr sz="3000" dirty="0"/>
          </a:p>
        </p:txBody>
      </p:sp>
      <p:cxnSp>
        <p:nvCxnSpPr>
          <p:cNvPr id="364" name="Google Shape;364;p36"/>
          <p:cNvCxnSpPr/>
          <p:nvPr/>
        </p:nvCxnSpPr>
        <p:spPr>
          <a:xfrm>
            <a:off x="2885016" y="5483678"/>
            <a:ext cx="6422100" cy="0"/>
          </a:xfrm>
          <a:prstGeom prst="straightConnector1">
            <a:avLst/>
          </a:prstGeom>
          <a:noFill/>
          <a:ln w="50800" cap="flat" cmpd="sng">
            <a:solidFill>
              <a:schemeClr val="accent4"/>
            </a:solidFill>
            <a:prstDash val="solid"/>
            <a:miter lim="800000"/>
            <a:headEnd type="none" w="sm" len="sm"/>
            <a:tailEnd type="none" w="sm" len="sm"/>
          </a:ln>
        </p:spPr>
      </p:cxnSp>
      <p:pic>
        <p:nvPicPr>
          <p:cNvPr id="365" name="Google Shape;365;p36" descr="A picture containing text&#10;&#10;Description automatically generated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9049275" y="6122474"/>
            <a:ext cx="2344773" cy="5020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2" name="Google Shape;232;p25"/>
          <p:cNvPicPr preferRelativeResize="0">
            <a:picLocks noGrp="1"/>
          </p:cNvPicPr>
          <p:nvPr>
            <p:ph type="pic" idx="3"/>
          </p:nvPr>
        </p:nvPicPr>
        <p:blipFill rotWithShape="1">
          <a:blip r:embed="rId3">
            <a:alphaModFix/>
          </a:blip>
          <a:srcRect l="12736" r="12736"/>
          <a:stretch/>
        </p:blipFill>
        <p:spPr>
          <a:xfrm>
            <a:off x="577850" y="0"/>
            <a:ext cx="40893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33" name="Google Shape;233;p25"/>
          <p:cNvSpPr txBox="1">
            <a:spLocks noGrp="1"/>
          </p:cNvSpPr>
          <p:nvPr>
            <p:ph type="title"/>
          </p:nvPr>
        </p:nvSpPr>
        <p:spPr>
          <a:xfrm>
            <a:off x="5245100" y="-128575"/>
            <a:ext cx="66828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3B2360"/>
              </a:buClr>
              <a:buSzPts val="4400"/>
              <a:buFont typeface="Open Sans ExtraBold"/>
              <a:buNone/>
            </a:pPr>
            <a:r>
              <a:rPr lang="en-US" b="0" dirty="0"/>
              <a:t>Program Structure</a:t>
            </a:r>
            <a:endParaRPr dirty="0"/>
          </a:p>
        </p:txBody>
      </p:sp>
      <p:sp>
        <p:nvSpPr>
          <p:cNvPr id="234" name="Google Shape;234;p25"/>
          <p:cNvSpPr txBox="1">
            <a:spLocks noGrp="1"/>
          </p:cNvSpPr>
          <p:nvPr>
            <p:ph type="body" idx="1"/>
          </p:nvPr>
        </p:nvSpPr>
        <p:spPr>
          <a:xfrm>
            <a:off x="5245100" y="2422025"/>
            <a:ext cx="6427800" cy="369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</a:pPr>
            <a:r>
              <a:rPr lang="en-US" sz="1900" dirty="0"/>
              <a:t>First half in Oxford with two tutorials provided by Oxford University Faculty, referred to as “dons” (three units each for six total). </a:t>
            </a:r>
            <a:endParaRPr sz="1900" dirty="0"/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</a:pPr>
            <a:endParaRPr sz="1900" b="1" dirty="0"/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</a:pPr>
            <a:endParaRPr sz="1900" b="1" dirty="0"/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</a:pPr>
            <a:endParaRPr sz="1900" b="1" dirty="0"/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</a:pPr>
            <a:r>
              <a:rPr lang="en-US" sz="1900" dirty="0">
                <a:solidFill>
                  <a:srgbClr val="FFFFFF"/>
                </a:solidFill>
              </a:rPr>
              <a:t>Second half in the bustling city of London, taking: </a:t>
            </a:r>
            <a:endParaRPr sz="1900" dirty="0">
              <a:solidFill>
                <a:srgbClr val="FFFFFF"/>
              </a:solidFill>
            </a:endParaRPr>
          </a:p>
          <a:p>
            <a:pPr marL="457200" lvl="0" indent="-34925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900"/>
              <a:buChar char="●"/>
            </a:pPr>
            <a:r>
              <a:rPr lang="en-US" sz="1900" dirty="0">
                <a:solidFill>
                  <a:srgbClr val="FFFFFF"/>
                </a:solidFill>
              </a:rPr>
              <a:t>Two CIEE courses (in-person or virtual); </a:t>
            </a:r>
            <a:r>
              <a:rPr lang="en-US" sz="1900" b="1" i="1" dirty="0">
                <a:solidFill>
                  <a:srgbClr val="FFFFFF"/>
                </a:solidFill>
              </a:rPr>
              <a:t>or</a:t>
            </a:r>
            <a:r>
              <a:rPr lang="en-US" sz="1900" dirty="0">
                <a:solidFill>
                  <a:srgbClr val="FFFFFF"/>
                </a:solidFill>
              </a:rPr>
              <a:t> </a:t>
            </a:r>
            <a:endParaRPr sz="1900" dirty="0">
              <a:solidFill>
                <a:srgbClr val="FFFFFF"/>
              </a:solidFill>
            </a:endParaRPr>
          </a:p>
          <a:p>
            <a:pPr marL="457200" lvl="0" indent="-34925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900"/>
              <a:buChar char="●"/>
            </a:pPr>
            <a:r>
              <a:rPr lang="en-US" sz="1900" dirty="0">
                <a:solidFill>
                  <a:srgbClr val="FFFFFF"/>
                </a:solidFill>
              </a:rPr>
              <a:t>One CIEE course (in-person or virtual) and an internship.</a:t>
            </a:r>
            <a:endParaRPr sz="1900" dirty="0">
              <a:solidFill>
                <a:srgbClr val="FFFFFF"/>
              </a:solidFill>
            </a:endParaRPr>
          </a:p>
          <a:p>
            <a:pPr marL="914400" lvl="1" indent="-34925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900"/>
              <a:buChar char="○"/>
            </a:pPr>
            <a:r>
              <a:rPr lang="en-US" sz="1600" dirty="0">
                <a:solidFill>
                  <a:srgbClr val="FFFFFF"/>
                </a:solidFill>
                <a:latin typeface="Montserrat" panose="020B0604020202020204" charset="0"/>
              </a:rPr>
              <a:t>(CIEE courses/internships are three units each)</a:t>
            </a:r>
            <a:endParaRPr sz="1600" dirty="0">
              <a:solidFill>
                <a:srgbClr val="FFFFFF"/>
              </a:solidFill>
              <a:latin typeface="Montserrat" panose="020B0604020202020204" charset="0"/>
            </a:endParaRPr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900" dirty="0">
              <a:solidFill>
                <a:srgbClr val="FFFFFF"/>
              </a:solidFill>
            </a:endParaRPr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900" b="1" dirty="0">
                <a:solidFill>
                  <a:schemeClr val="accent4"/>
                </a:solidFill>
              </a:rPr>
              <a:t>Total of sixteen Cal Lutheran Credits</a:t>
            </a:r>
            <a:endParaRPr sz="1900" b="1" dirty="0">
              <a:solidFill>
                <a:schemeClr val="accent4"/>
              </a:solidFill>
            </a:endParaRPr>
          </a:p>
        </p:txBody>
      </p:sp>
      <p:sp>
        <p:nvSpPr>
          <p:cNvPr id="235" name="Google Shape;235;p25"/>
          <p:cNvSpPr/>
          <p:nvPr/>
        </p:nvSpPr>
        <p:spPr>
          <a:xfrm>
            <a:off x="363147" y="328009"/>
            <a:ext cx="4518806" cy="6170762"/>
          </a:xfrm>
          <a:prstGeom prst="rect">
            <a:avLst/>
          </a:prstGeom>
          <a:noFill/>
          <a:ln w="28575" cap="flat" cmpd="sng">
            <a:solidFill>
              <a:schemeClr val="accent4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36" name="Google Shape;236;p25" descr="A close up of a sign&#10;&#10;Description automatically generated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9564050" y="6228050"/>
            <a:ext cx="2363749" cy="506125"/>
          </a:xfrm>
          <a:prstGeom prst="rect">
            <a:avLst/>
          </a:prstGeom>
          <a:noFill/>
          <a:ln>
            <a:noFill/>
          </a:ln>
        </p:spPr>
      </p:pic>
      <p:sp>
        <p:nvSpPr>
          <p:cNvPr id="237" name="Google Shape;237;p25"/>
          <p:cNvSpPr txBox="1"/>
          <p:nvPr/>
        </p:nvSpPr>
        <p:spPr>
          <a:xfrm>
            <a:off x="5245100" y="1126175"/>
            <a:ext cx="6214200" cy="106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900" dirty="0">
                <a:latin typeface="Montserrat"/>
                <a:ea typeface="Montserrat"/>
                <a:cs typeface="Montserrat"/>
                <a:sym typeface="Montserrat"/>
              </a:rPr>
              <a:t>Program led by a selected faculty member from Cal Lutheran faculty who will direct a hybrid, semester-long course (four units).</a:t>
            </a:r>
            <a:endParaRPr sz="1900" dirty="0"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" name="Google Shape;243;p26"/>
          <p:cNvSpPr txBox="1">
            <a:spLocks noGrp="1"/>
          </p:cNvSpPr>
          <p:nvPr>
            <p:ph type="title"/>
          </p:nvPr>
        </p:nvSpPr>
        <p:spPr>
          <a:xfrm>
            <a:off x="2211675" y="217725"/>
            <a:ext cx="77868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3B235F"/>
              </a:buClr>
              <a:buSzPts val="4400"/>
              <a:buFont typeface="Open Sans ExtraBold"/>
              <a:buNone/>
            </a:pPr>
            <a:r>
              <a:rPr lang="en-US" dirty="0"/>
              <a:t>Fall 2026 Faculty Leader</a:t>
            </a:r>
            <a:endParaRPr dirty="0"/>
          </a:p>
        </p:txBody>
      </p:sp>
      <p:sp>
        <p:nvSpPr>
          <p:cNvPr id="244" name="Google Shape;244;p26"/>
          <p:cNvSpPr txBox="1">
            <a:spLocks noGrp="1"/>
          </p:cNvSpPr>
          <p:nvPr>
            <p:ph type="body" idx="1"/>
          </p:nvPr>
        </p:nvSpPr>
        <p:spPr>
          <a:xfrm>
            <a:off x="885655" y="5082400"/>
            <a:ext cx="3540000" cy="39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3C2260"/>
              </a:buClr>
              <a:buSzPts val="2200"/>
              <a:buNone/>
            </a:pPr>
            <a:r>
              <a:rPr lang="en-US" b="1" dirty="0"/>
              <a:t>Dru </a:t>
            </a:r>
            <a:r>
              <a:rPr lang="en-US" b="1" dirty="0" err="1"/>
              <a:t>Pagliassotti</a:t>
            </a:r>
            <a:r>
              <a:rPr lang="en-US" b="1" dirty="0"/>
              <a:t>, Ph.D.</a:t>
            </a:r>
            <a:endParaRPr b="1" dirty="0"/>
          </a:p>
        </p:txBody>
      </p:sp>
      <p:sp>
        <p:nvSpPr>
          <p:cNvPr id="245" name="Google Shape;245;p26"/>
          <p:cNvSpPr txBox="1">
            <a:spLocks noGrp="1"/>
          </p:cNvSpPr>
          <p:nvPr>
            <p:ph type="body" idx="5"/>
          </p:nvPr>
        </p:nvSpPr>
        <p:spPr>
          <a:xfrm>
            <a:off x="607071" y="5466975"/>
            <a:ext cx="4097167" cy="89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r>
              <a:rPr lang="en-US" dirty="0"/>
              <a:t>Professor, Communication</a:t>
            </a:r>
          </a:p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r>
              <a:rPr lang="en-US" dirty="0" err="1"/>
              <a:t>Xe</a:t>
            </a:r>
            <a:r>
              <a:rPr lang="en-US" dirty="0"/>
              <a:t>/</a:t>
            </a:r>
            <a:r>
              <a:rPr lang="en-US" dirty="0" err="1"/>
              <a:t>Xem</a:t>
            </a:r>
            <a:r>
              <a:rPr lang="en-US" dirty="0"/>
              <a:t>, Dru/Dru’s, They/Them</a:t>
            </a:r>
          </a:p>
        </p:txBody>
      </p:sp>
      <p:sp>
        <p:nvSpPr>
          <p:cNvPr id="246" name="Google Shape;246;p26"/>
          <p:cNvSpPr txBox="1">
            <a:spLocks noGrp="1"/>
          </p:cNvSpPr>
          <p:nvPr>
            <p:ph type="body" idx="5"/>
          </p:nvPr>
        </p:nvSpPr>
        <p:spPr>
          <a:xfrm>
            <a:off x="4419550" y="2763600"/>
            <a:ext cx="3540000" cy="148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 indent="-323850" algn="l">
              <a:spcBef>
                <a:spcPts val="0"/>
              </a:spcBef>
              <a:buClr>
                <a:srgbClr val="FFFFFF"/>
              </a:buClr>
              <a:buSzPts val="1500"/>
              <a:buChar char="●"/>
            </a:pPr>
            <a:r>
              <a:rPr lang="en-US" sz="1500" dirty="0">
                <a:solidFill>
                  <a:srgbClr val="FFFFFF"/>
                </a:solidFill>
              </a:rPr>
              <a:t>"Dr. Dru" </a:t>
            </a:r>
            <a:r>
              <a:rPr lang="en-US" sz="1500" dirty="0" err="1">
                <a:solidFill>
                  <a:srgbClr val="FFFFFF"/>
                </a:solidFill>
              </a:rPr>
              <a:t>Pagliassotti</a:t>
            </a:r>
            <a:r>
              <a:rPr lang="en-US" sz="1500" dirty="0">
                <a:solidFill>
                  <a:srgbClr val="FFFFFF"/>
                </a:solidFill>
              </a:rPr>
              <a:t> teaches website design, film theory, film studies, news writing, and copy editing, and supervises student internships</a:t>
            </a:r>
            <a:endParaRPr sz="1500" dirty="0">
              <a:solidFill>
                <a:srgbClr val="FFFFFF"/>
              </a:solidFill>
            </a:endParaRPr>
          </a:p>
        </p:txBody>
      </p:sp>
      <p:pic>
        <p:nvPicPr>
          <p:cNvPr id="248" name="Google Shape;248;p26" descr="A close up of a sign&#10;&#10;Description automatically generated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974929" y="5923257"/>
            <a:ext cx="2952868" cy="632261"/>
          </a:xfrm>
          <a:prstGeom prst="rect">
            <a:avLst/>
          </a:prstGeom>
          <a:noFill/>
          <a:ln>
            <a:noFill/>
          </a:ln>
        </p:spPr>
      </p:pic>
      <p:sp>
        <p:nvSpPr>
          <p:cNvPr id="249" name="Google Shape;249;p26"/>
          <p:cNvSpPr txBox="1">
            <a:spLocks noGrp="1"/>
          </p:cNvSpPr>
          <p:nvPr>
            <p:ph type="body" idx="5"/>
          </p:nvPr>
        </p:nvSpPr>
        <p:spPr>
          <a:xfrm>
            <a:off x="8208146" y="2763600"/>
            <a:ext cx="2734200" cy="148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lvl="0" indent="-32385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500"/>
              <a:buChar char="●"/>
            </a:pPr>
            <a:r>
              <a:rPr lang="en-US" sz="1500" dirty="0">
                <a:solidFill>
                  <a:srgbClr val="FFFFFF"/>
                </a:solidFill>
              </a:rPr>
              <a:t>Previously led the Oxford Program in Fall 2024</a:t>
            </a:r>
            <a:endParaRPr sz="1500" dirty="0">
              <a:solidFill>
                <a:srgbClr val="FFFFFF"/>
              </a:solidFill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098DE8B-8523-400A-9836-5CEB75E1243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62580" y="1664414"/>
            <a:ext cx="2177864" cy="3266796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3" name="Google Shape;283;p29"/>
          <p:cNvSpPr/>
          <p:nvPr/>
        </p:nvSpPr>
        <p:spPr>
          <a:xfrm>
            <a:off x="370700" y="383560"/>
            <a:ext cx="5173500" cy="6120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4" name="Google Shape;284;p29"/>
          <p:cNvSpPr/>
          <p:nvPr/>
        </p:nvSpPr>
        <p:spPr>
          <a:xfrm>
            <a:off x="5535661" y="2734660"/>
            <a:ext cx="1083300" cy="3768900"/>
          </a:xfrm>
          <a:prstGeom prst="rtTriangle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5" name="Google Shape;285;p29"/>
          <p:cNvSpPr/>
          <p:nvPr/>
        </p:nvSpPr>
        <p:spPr>
          <a:xfrm rot="-801220">
            <a:off x="5721152" y="-483902"/>
            <a:ext cx="2531886" cy="7854925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6" name="Google Shape;286;p29"/>
          <p:cNvSpPr/>
          <p:nvPr/>
        </p:nvSpPr>
        <p:spPr>
          <a:xfrm>
            <a:off x="6096000" y="0"/>
            <a:ext cx="1126200" cy="4314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7" name="Google Shape;287;p29"/>
          <p:cNvSpPr/>
          <p:nvPr/>
        </p:nvSpPr>
        <p:spPr>
          <a:xfrm>
            <a:off x="5556600" y="-190100"/>
            <a:ext cx="657900" cy="6216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289" name="Google Shape;289;p29" descr="A close up of a sign&#10;&#10;Description automatically generated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02350" y="5925775"/>
            <a:ext cx="2363749" cy="506125"/>
          </a:xfrm>
          <a:prstGeom prst="rect">
            <a:avLst/>
          </a:prstGeom>
          <a:noFill/>
          <a:ln>
            <a:noFill/>
          </a:ln>
        </p:spPr>
      </p:pic>
      <p:sp>
        <p:nvSpPr>
          <p:cNvPr id="290" name="Google Shape;290;p29"/>
          <p:cNvSpPr txBox="1">
            <a:spLocks noGrp="1"/>
          </p:cNvSpPr>
          <p:nvPr>
            <p:ph type="body" idx="1"/>
          </p:nvPr>
        </p:nvSpPr>
        <p:spPr>
          <a:xfrm>
            <a:off x="549950" y="625275"/>
            <a:ext cx="4770300" cy="1409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3B235F"/>
              </a:buClr>
              <a:buSzPts val="4400"/>
              <a:buNone/>
            </a:pPr>
            <a:r>
              <a:rPr lang="en-US" sz="1700" dirty="0">
                <a:solidFill>
                  <a:srgbClr val="3B235F"/>
                </a:solidFill>
              </a:rPr>
              <a:t>Dr. Dru will lead a term-long CLU course </a:t>
            </a:r>
            <a:br>
              <a:rPr lang="en-US" sz="1700" dirty="0">
                <a:solidFill>
                  <a:srgbClr val="3B235F"/>
                </a:solidFill>
              </a:rPr>
            </a:br>
            <a:r>
              <a:rPr lang="en-US" sz="1700" dirty="0">
                <a:solidFill>
                  <a:srgbClr val="3B235F"/>
                </a:solidFill>
              </a:rPr>
              <a:t>and will also be on-site to help navigate academics and life at Oxford.</a:t>
            </a:r>
            <a:endParaRPr sz="1700" dirty="0"/>
          </a:p>
        </p:txBody>
      </p:sp>
      <p:sp>
        <p:nvSpPr>
          <p:cNvPr id="291" name="Google Shape;291;p29"/>
          <p:cNvSpPr txBox="1">
            <a:spLocks noGrp="1"/>
          </p:cNvSpPr>
          <p:nvPr>
            <p:ph type="body" idx="3"/>
          </p:nvPr>
        </p:nvSpPr>
        <p:spPr>
          <a:xfrm>
            <a:off x="549950" y="1835225"/>
            <a:ext cx="5944500" cy="399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300" b="1" dirty="0">
                <a:solidFill>
                  <a:schemeClr val="dk1"/>
                </a:solidFill>
              </a:rPr>
              <a:t>CLU-Oxford Program Course</a:t>
            </a: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300" b="1" dirty="0">
                <a:solidFill>
                  <a:schemeClr val="dk1"/>
                </a:solidFill>
              </a:rPr>
              <a:t>Imperial Ink: Comics and the Legacy of Empire</a:t>
            </a:r>
            <a:endParaRPr sz="1300" b="1" dirty="0">
              <a:solidFill>
                <a:schemeClr val="dk1"/>
              </a:solidFill>
            </a:endParaRPr>
          </a:p>
          <a:p>
            <a:pPr marL="0" lvl="0" indent="0">
              <a:lnSpc>
                <a:spcPct val="115000"/>
              </a:lnSpc>
              <a:spcBef>
                <a:spcPts val="0"/>
              </a:spcBef>
              <a:buClr>
                <a:schemeClr val="dk1"/>
              </a:buClr>
              <a:buSzPts val="1100"/>
            </a:pPr>
            <a:endParaRPr lang="en-US" sz="1300" dirty="0">
              <a:solidFill>
                <a:schemeClr val="dk1"/>
              </a:solidFill>
            </a:endParaRPr>
          </a:p>
          <a:p>
            <a:pPr marL="0" lvl="0" indent="0">
              <a:lnSpc>
                <a:spcPct val="115000"/>
              </a:lnSpc>
              <a:spcBef>
                <a:spcPts val="0"/>
              </a:spcBef>
              <a:buClr>
                <a:schemeClr val="dk1"/>
              </a:buClr>
              <a:buSzPts val="1100"/>
            </a:pPr>
            <a:r>
              <a:rPr lang="en-US" sz="1300" dirty="0">
                <a:solidFill>
                  <a:schemeClr val="dk1"/>
                </a:solidFill>
              </a:rPr>
              <a:t>This course investigates the imagery of empire as it’s been presented in, and critiqued by, cartoons and comics, from late 19th-century colonialist cartoons in </a:t>
            </a:r>
            <a:r>
              <a:rPr lang="en-US" sz="1300" i="1" dirty="0">
                <a:solidFill>
                  <a:schemeClr val="dk1"/>
                </a:solidFill>
              </a:rPr>
              <a:t>Punch</a:t>
            </a:r>
            <a:r>
              <a:rPr lang="en-US" sz="1300" dirty="0">
                <a:solidFill>
                  <a:schemeClr val="dk1"/>
                </a:solidFill>
              </a:rPr>
              <a:t> magazine to propagandistic comic strips and comic books published during and after World War II to imagined empires in 21st-century fantasy and science-fiction settings. We will attempt to situate comics that engage in various ways with concepts of empire, colonization, resistance, and decolonization within a larger understanding of historical imperialist ideologies and events, and their lasting legacy on the way we imagine the world.</a:t>
            </a:r>
            <a:endParaRPr sz="1300" dirty="0">
              <a:solidFill>
                <a:schemeClr val="dk1"/>
              </a:solidFill>
            </a:endParaRPr>
          </a:p>
        </p:txBody>
      </p:sp>
      <p:pic>
        <p:nvPicPr>
          <p:cNvPr id="2050" name="Picture 2" descr="File:English imperialism octopus.jpg">
            <a:extLst>
              <a:ext uri="{FF2B5EF4-FFF2-40B4-BE49-F238E27FC236}">
                <a16:creationId xmlns:a16="http://schemas.microsoft.com/office/drawing/2014/main" id="{D8392FB9-F28C-4D32-A58F-CEB5BBEE576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96753" y="693563"/>
            <a:ext cx="5257800" cy="5343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5" name="Google Shape;255;p27"/>
          <p:cNvSpPr txBox="1">
            <a:spLocks noGrp="1"/>
          </p:cNvSpPr>
          <p:nvPr>
            <p:ph type="title"/>
          </p:nvPr>
        </p:nvSpPr>
        <p:spPr>
          <a:xfrm>
            <a:off x="4495800" y="270532"/>
            <a:ext cx="3200400" cy="13257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6" name="Google Shape;256;p27"/>
          <p:cNvSpPr>
            <a:spLocks noGrp="1"/>
          </p:cNvSpPr>
          <p:nvPr>
            <p:ph type="pic" idx="2"/>
          </p:nvPr>
        </p:nvSpPr>
        <p:spPr>
          <a:xfrm>
            <a:off x="8610600" y="2146958"/>
            <a:ext cx="2244000" cy="28005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7" name="Google Shape;257;p27"/>
          <p:cNvSpPr>
            <a:spLocks noGrp="1"/>
          </p:cNvSpPr>
          <p:nvPr>
            <p:ph type="pic" idx="3"/>
          </p:nvPr>
        </p:nvSpPr>
        <p:spPr>
          <a:xfrm>
            <a:off x="4973983" y="2146958"/>
            <a:ext cx="2244000" cy="28005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8" name="Google Shape;258;p27"/>
          <p:cNvSpPr>
            <a:spLocks noGrp="1"/>
          </p:cNvSpPr>
          <p:nvPr>
            <p:ph type="pic" idx="4"/>
          </p:nvPr>
        </p:nvSpPr>
        <p:spPr>
          <a:xfrm>
            <a:off x="1337366" y="2146958"/>
            <a:ext cx="2244000" cy="28005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9" name="Google Shape;259;p27"/>
          <p:cNvSpPr txBox="1">
            <a:spLocks noGrp="1"/>
          </p:cNvSpPr>
          <p:nvPr>
            <p:ph type="body" idx="1"/>
          </p:nvPr>
        </p:nvSpPr>
        <p:spPr>
          <a:xfrm>
            <a:off x="1346442" y="5068148"/>
            <a:ext cx="2244000" cy="3984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spcBef>
                <a:spcPts val="100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0" name="Google Shape;260;p27"/>
          <p:cNvSpPr txBox="1">
            <a:spLocks noGrp="1"/>
          </p:cNvSpPr>
          <p:nvPr>
            <p:ph type="body" idx="5"/>
          </p:nvPr>
        </p:nvSpPr>
        <p:spPr>
          <a:xfrm>
            <a:off x="1337366" y="5528029"/>
            <a:ext cx="2244000" cy="5184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spcBef>
                <a:spcPts val="100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1" name="Google Shape;261;p27"/>
          <p:cNvSpPr txBox="1">
            <a:spLocks noGrp="1"/>
          </p:cNvSpPr>
          <p:nvPr>
            <p:ph type="body" idx="6"/>
          </p:nvPr>
        </p:nvSpPr>
        <p:spPr>
          <a:xfrm>
            <a:off x="4983059" y="5068148"/>
            <a:ext cx="2244000" cy="3984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spcBef>
                <a:spcPts val="100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2" name="Google Shape;262;p27"/>
          <p:cNvSpPr txBox="1">
            <a:spLocks noGrp="1"/>
          </p:cNvSpPr>
          <p:nvPr>
            <p:ph type="body" idx="7"/>
          </p:nvPr>
        </p:nvSpPr>
        <p:spPr>
          <a:xfrm>
            <a:off x="4973983" y="5528029"/>
            <a:ext cx="2244000" cy="5184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spcBef>
                <a:spcPts val="100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3" name="Google Shape;263;p27"/>
          <p:cNvSpPr txBox="1">
            <a:spLocks noGrp="1"/>
          </p:cNvSpPr>
          <p:nvPr>
            <p:ph type="body" idx="8"/>
          </p:nvPr>
        </p:nvSpPr>
        <p:spPr>
          <a:xfrm>
            <a:off x="8609444" y="5068148"/>
            <a:ext cx="2244000" cy="3984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spcBef>
                <a:spcPts val="100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4" name="Google Shape;264;p27"/>
          <p:cNvSpPr txBox="1">
            <a:spLocks noGrp="1"/>
          </p:cNvSpPr>
          <p:nvPr>
            <p:ph type="body" idx="9"/>
          </p:nvPr>
        </p:nvSpPr>
        <p:spPr>
          <a:xfrm>
            <a:off x="8600368" y="5528029"/>
            <a:ext cx="2244000" cy="5184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spcBef>
                <a:spcPts val="100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265" name="Google Shape;265;p2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-414175" y="-232975"/>
            <a:ext cx="12606176" cy="70909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0" name="Google Shape;270;p28"/>
          <p:cNvPicPr preferRelativeResize="0">
            <a:picLocks noGrp="1"/>
          </p:cNvPicPr>
          <p:nvPr>
            <p:ph type="pic" idx="6"/>
          </p:nvPr>
        </p:nvPicPr>
        <p:blipFill rotWithShape="1">
          <a:blip r:embed="rId3">
            <a:alphaModFix/>
          </a:blip>
          <a:srcRect t="10536" b="10536"/>
          <a:stretch/>
        </p:blipFill>
        <p:spPr>
          <a:xfrm>
            <a:off x="6106606" y="3445625"/>
            <a:ext cx="6096000" cy="3429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71" name="Google Shape;271;p28"/>
          <p:cNvPicPr preferRelativeResize="0">
            <a:picLocks noGrp="1"/>
          </p:cNvPicPr>
          <p:nvPr>
            <p:ph type="pic" idx="2"/>
          </p:nvPr>
        </p:nvPicPr>
        <p:blipFill rotWithShape="1">
          <a:blip r:embed="rId4">
            <a:alphaModFix/>
          </a:blip>
          <a:srcRect t="36138" b="4714"/>
          <a:stretch/>
        </p:blipFill>
        <p:spPr>
          <a:xfrm>
            <a:off x="0" y="10510"/>
            <a:ext cx="6096000" cy="3429000"/>
          </a:xfrm>
          <a:prstGeom prst="rect">
            <a:avLst/>
          </a:prstGeom>
          <a:noFill/>
          <a:ln>
            <a:noFill/>
          </a:ln>
        </p:spPr>
      </p:pic>
      <p:sp>
        <p:nvSpPr>
          <p:cNvPr id="272" name="Google Shape;272;p28"/>
          <p:cNvSpPr/>
          <p:nvPr/>
        </p:nvSpPr>
        <p:spPr>
          <a:xfrm flipH="1">
            <a:off x="4053300" y="-64625"/>
            <a:ext cx="2118900" cy="3504000"/>
          </a:xfrm>
          <a:prstGeom prst="rtTriangle">
            <a:avLst/>
          </a:prstGeom>
          <a:solidFill>
            <a:srgbClr val="3B235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3" name="Google Shape;273;p28"/>
          <p:cNvSpPr txBox="1">
            <a:spLocks noGrp="1"/>
          </p:cNvSpPr>
          <p:nvPr>
            <p:ph type="body" idx="1"/>
          </p:nvPr>
        </p:nvSpPr>
        <p:spPr>
          <a:xfrm>
            <a:off x="5935800" y="815100"/>
            <a:ext cx="6027600" cy="217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</a:pPr>
            <a:r>
              <a:rPr lang="en-US" dirty="0"/>
              <a:t>Tutorials are one don to one-to-four students. </a:t>
            </a: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</a:pPr>
            <a:r>
              <a:rPr lang="en-US" dirty="0"/>
              <a:t>Dons do not lecture: Students research independently and present papers for review.  For a two-hour weekly tutorial, you can expect to spend </a:t>
            </a:r>
            <a:r>
              <a:rPr lang="en-US" b="1" i="1" dirty="0"/>
              <a:t>twenty hours or more</a:t>
            </a:r>
            <a:r>
              <a:rPr lang="en-US" dirty="0"/>
              <a:t> in preparation!</a:t>
            </a: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</a:pPr>
            <a:r>
              <a:rPr lang="en-US" dirty="0"/>
              <a:t>Preparation begins this spring, long before you arrive in Oxford.</a:t>
            </a:r>
            <a:endParaRPr dirty="0"/>
          </a:p>
        </p:txBody>
      </p:sp>
      <p:sp>
        <p:nvSpPr>
          <p:cNvPr id="274" name="Google Shape;274;p28"/>
          <p:cNvSpPr txBox="1">
            <a:spLocks noGrp="1"/>
          </p:cNvSpPr>
          <p:nvPr>
            <p:ph type="body" idx="3"/>
          </p:nvPr>
        </p:nvSpPr>
        <p:spPr>
          <a:xfrm>
            <a:off x="6544750" y="182428"/>
            <a:ext cx="5219700" cy="652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</a:pPr>
            <a:r>
              <a:rPr lang="en-US" dirty="0"/>
              <a:t>Oxford Tutorials</a:t>
            </a:r>
            <a:endParaRPr dirty="0"/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</a:pPr>
            <a:endParaRPr dirty="0"/>
          </a:p>
        </p:txBody>
      </p:sp>
      <p:sp>
        <p:nvSpPr>
          <p:cNvPr id="275" name="Google Shape;275;p28"/>
          <p:cNvSpPr/>
          <p:nvPr/>
        </p:nvSpPr>
        <p:spPr>
          <a:xfrm rot="10800000" flipH="1">
            <a:off x="6096000" y="3439500"/>
            <a:ext cx="1886400" cy="3429000"/>
          </a:xfrm>
          <a:prstGeom prst="rtTriangle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6" name="Google Shape;276;p28"/>
          <p:cNvSpPr txBox="1">
            <a:spLocks noGrp="1"/>
          </p:cNvSpPr>
          <p:nvPr>
            <p:ph type="body" idx="1"/>
          </p:nvPr>
        </p:nvSpPr>
        <p:spPr>
          <a:xfrm>
            <a:off x="240172" y="3538350"/>
            <a:ext cx="6096000" cy="3231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900" b="1" dirty="0">
                <a:solidFill>
                  <a:schemeClr val="dk1"/>
                </a:solidFill>
              </a:rPr>
              <a:t>Potential Tutorial Topics:</a:t>
            </a:r>
            <a:endParaRPr sz="1900" b="1" dirty="0">
              <a:solidFill>
                <a:schemeClr val="dk1"/>
              </a:solidFill>
            </a:endParaRPr>
          </a:p>
          <a:p>
            <a:pPr marL="45720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</a:pPr>
            <a:r>
              <a:rPr lang="en-US" sz="1800" dirty="0">
                <a:solidFill>
                  <a:schemeClr val="dk1"/>
                </a:solidFill>
              </a:rPr>
              <a:t>International Law and Human Rights </a:t>
            </a:r>
            <a:endParaRPr sz="1800" dirty="0">
              <a:solidFill>
                <a:schemeClr val="dk1"/>
              </a:solidFill>
            </a:endParaRPr>
          </a:p>
          <a:p>
            <a:pPr marL="45720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</a:pPr>
            <a:r>
              <a:rPr lang="en-US" sz="1800" dirty="0">
                <a:solidFill>
                  <a:schemeClr val="dk1"/>
                </a:solidFill>
              </a:rPr>
              <a:t>Master Class on Shakespeare</a:t>
            </a:r>
            <a:endParaRPr sz="1800" dirty="0">
              <a:solidFill>
                <a:schemeClr val="dk1"/>
              </a:solidFill>
            </a:endParaRPr>
          </a:p>
          <a:p>
            <a:pPr marL="45720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</a:pPr>
            <a:r>
              <a:rPr lang="en-US" sz="1800" dirty="0">
                <a:solidFill>
                  <a:schemeClr val="dk1"/>
                </a:solidFill>
              </a:rPr>
              <a:t>International Social Injustice</a:t>
            </a:r>
            <a:endParaRPr sz="1800" dirty="0">
              <a:solidFill>
                <a:schemeClr val="dk1"/>
              </a:solidFill>
            </a:endParaRPr>
          </a:p>
          <a:p>
            <a:pPr marL="45720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</a:pPr>
            <a:r>
              <a:rPr lang="en-US" sz="1800" dirty="0">
                <a:solidFill>
                  <a:schemeClr val="dk1"/>
                </a:solidFill>
              </a:rPr>
              <a:t>Governing the Global Economy</a:t>
            </a:r>
          </a:p>
          <a:p>
            <a:pPr marL="45720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</a:pPr>
            <a:r>
              <a:rPr lang="en-US" sz="1800" dirty="0">
                <a:solidFill>
                  <a:schemeClr val="dk1"/>
                </a:solidFill>
              </a:rPr>
              <a:t>Philosophical Topics</a:t>
            </a:r>
            <a:endParaRPr sz="1800" dirty="0">
              <a:solidFill>
                <a:schemeClr val="dk1"/>
              </a:solidFill>
            </a:endParaRPr>
          </a:p>
          <a:p>
            <a:pPr marL="45720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</a:pPr>
            <a:r>
              <a:rPr lang="en-US" sz="1800" dirty="0">
                <a:solidFill>
                  <a:schemeClr val="dk1"/>
                </a:solidFill>
              </a:rPr>
              <a:t>Landscape, Place, and Nature</a:t>
            </a:r>
          </a:p>
          <a:p>
            <a:pPr marL="45720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</a:pPr>
            <a:r>
              <a:rPr lang="en-US" sz="1800" dirty="0">
                <a:solidFill>
                  <a:schemeClr val="dk1"/>
                </a:solidFill>
              </a:rPr>
              <a:t>Neuroscience</a:t>
            </a:r>
          </a:p>
          <a:p>
            <a:pPr marL="11430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</a:pPr>
            <a:r>
              <a:rPr lang="en-US" sz="1800" dirty="0">
                <a:solidFill>
                  <a:schemeClr val="dk1"/>
                </a:solidFill>
              </a:rPr>
              <a:t>All tutorials satisfy the Upper-Division Honors Seminar requirement for Honors students.</a:t>
            </a:r>
            <a:endParaRPr sz="1800" dirty="0">
              <a:solidFill>
                <a:schemeClr val="dk1"/>
              </a:solidFill>
            </a:endParaRPr>
          </a:p>
        </p:txBody>
      </p:sp>
      <p:sp>
        <p:nvSpPr>
          <p:cNvPr id="277" name="Google Shape;277;p28"/>
          <p:cNvSpPr txBox="1"/>
          <p:nvPr/>
        </p:nvSpPr>
        <p:spPr>
          <a:xfrm>
            <a:off x="5935800" y="2879014"/>
            <a:ext cx="6539700" cy="4616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 dirty="0">
                <a:solidFill>
                  <a:schemeClr val="accent4"/>
                </a:solidFill>
                <a:latin typeface="Montserrat"/>
                <a:ea typeface="Montserrat"/>
                <a:cs typeface="Montserrat"/>
                <a:sym typeface="Montserrat"/>
              </a:rPr>
              <a:t>Dates in Oxford: late August to late September</a:t>
            </a:r>
            <a:endParaRPr sz="1800" b="1" dirty="0">
              <a:solidFill>
                <a:schemeClr val="accent4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" name="Google Shape;296;p30"/>
          <p:cNvPicPr preferRelativeResize="0">
            <a:picLocks noGrp="1"/>
          </p:cNvPicPr>
          <p:nvPr>
            <p:ph type="pic" idx="2"/>
          </p:nvPr>
        </p:nvPicPr>
        <p:blipFill rotWithShape="1">
          <a:blip r:embed="rId3">
            <a:alphaModFix/>
          </a:blip>
          <a:srcRect t="45094" b="15458"/>
          <a:stretch/>
        </p:blipFill>
        <p:spPr>
          <a:xfrm>
            <a:off x="712922" y="672921"/>
            <a:ext cx="10480500" cy="5512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97" name="Google Shape;297;p30"/>
          <p:cNvPicPr preferRelativeResize="0"/>
          <p:nvPr/>
        </p:nvPicPr>
        <p:blipFill rotWithShape="1">
          <a:blip r:embed="rId4">
            <a:alphaModFix/>
          </a:blip>
          <a:srcRect t="23011"/>
          <a:stretch/>
        </p:blipFill>
        <p:spPr>
          <a:xfrm>
            <a:off x="5227625" y="672925"/>
            <a:ext cx="5965801" cy="1784750"/>
          </a:xfrm>
          <a:prstGeom prst="rect">
            <a:avLst/>
          </a:prstGeom>
          <a:noFill/>
          <a:ln>
            <a:noFill/>
          </a:ln>
        </p:spPr>
      </p:pic>
      <p:sp>
        <p:nvSpPr>
          <p:cNvPr id="298" name="Google Shape;298;p30"/>
          <p:cNvSpPr/>
          <p:nvPr/>
        </p:nvSpPr>
        <p:spPr>
          <a:xfrm>
            <a:off x="0" y="2123269"/>
            <a:ext cx="12192000" cy="25005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7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9" name="Google Shape;299;p30"/>
          <p:cNvSpPr txBox="1">
            <a:spLocks noGrp="1"/>
          </p:cNvSpPr>
          <p:nvPr>
            <p:ph type="body" idx="1"/>
          </p:nvPr>
        </p:nvSpPr>
        <p:spPr>
          <a:xfrm>
            <a:off x="597200" y="2181925"/>
            <a:ext cx="5632800" cy="120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3B235F"/>
              </a:buClr>
              <a:buSzPts val="6600"/>
              <a:buNone/>
            </a:pPr>
            <a:r>
              <a:rPr lang="en-US" sz="3200" dirty="0"/>
              <a:t>Life in Oxford</a:t>
            </a:r>
            <a:endParaRPr sz="2900" dirty="0"/>
          </a:p>
        </p:txBody>
      </p:sp>
      <p:sp>
        <p:nvSpPr>
          <p:cNvPr id="300" name="Google Shape;300;p30"/>
          <p:cNvSpPr txBox="1">
            <a:spLocks noGrp="1"/>
          </p:cNvSpPr>
          <p:nvPr>
            <p:ph type="body" idx="3"/>
          </p:nvPr>
        </p:nvSpPr>
        <p:spPr>
          <a:xfrm>
            <a:off x="6498575" y="2822725"/>
            <a:ext cx="5026800" cy="18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1000"/>
              </a:spcBef>
              <a:spcAft>
                <a:spcPts val="0"/>
              </a:spcAft>
              <a:buClr>
                <a:srgbClr val="3B235F"/>
              </a:buClr>
              <a:buSzPts val="1600"/>
              <a:buNone/>
            </a:pPr>
            <a:r>
              <a:rPr lang="en-US" dirty="0"/>
              <a:t>Sample excursions include:</a:t>
            </a:r>
            <a:endParaRPr dirty="0"/>
          </a:p>
          <a:p>
            <a:pPr marL="457200" lvl="0" indent="-317500" algn="l" rtl="0">
              <a:spcBef>
                <a:spcPts val="1000"/>
              </a:spcBef>
              <a:spcAft>
                <a:spcPts val="0"/>
              </a:spcAft>
              <a:buClr>
                <a:srgbClr val="3B235F"/>
              </a:buClr>
              <a:buSzPts val="1400"/>
              <a:buChar char="●"/>
            </a:pPr>
            <a:r>
              <a:rPr lang="en-US" sz="1400" dirty="0"/>
              <a:t>Stratford on Avon - Royal Shakespeare Company</a:t>
            </a:r>
            <a:endParaRPr sz="1400" dirty="0"/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Clr>
                <a:srgbClr val="3B235F"/>
              </a:buClr>
              <a:buSzPts val="1400"/>
              <a:buChar char="●"/>
            </a:pPr>
            <a:r>
              <a:rPr lang="en-US" sz="1400" dirty="0"/>
              <a:t>Punting on the river</a:t>
            </a:r>
            <a:endParaRPr sz="1400" dirty="0"/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Clr>
                <a:srgbClr val="3B235F"/>
              </a:buClr>
              <a:buSzPts val="1400"/>
              <a:buChar char="●"/>
            </a:pPr>
            <a:r>
              <a:rPr lang="en-US" sz="1400" dirty="0"/>
              <a:t>Ashmolean Museum</a:t>
            </a:r>
            <a:endParaRPr sz="1400" dirty="0"/>
          </a:p>
        </p:txBody>
      </p:sp>
      <p:pic>
        <p:nvPicPr>
          <p:cNvPr id="301" name="Google Shape;301;p30" descr="A picture containing text&#10;&#10;Description automatically generated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8896875" y="6351074"/>
            <a:ext cx="2344773" cy="502050"/>
          </a:xfrm>
          <a:prstGeom prst="rect">
            <a:avLst/>
          </a:prstGeom>
          <a:noFill/>
          <a:ln>
            <a:noFill/>
          </a:ln>
        </p:spPr>
      </p:pic>
      <p:sp>
        <p:nvSpPr>
          <p:cNvPr id="302" name="Google Shape;302;p30"/>
          <p:cNvSpPr txBox="1">
            <a:spLocks noGrp="1"/>
          </p:cNvSpPr>
          <p:nvPr>
            <p:ph type="body" idx="3"/>
          </p:nvPr>
        </p:nvSpPr>
        <p:spPr>
          <a:xfrm>
            <a:off x="636725" y="2822725"/>
            <a:ext cx="4957500" cy="142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1000"/>
              </a:spcBef>
              <a:spcAft>
                <a:spcPts val="0"/>
              </a:spcAft>
              <a:buClr>
                <a:srgbClr val="3B235F"/>
              </a:buClr>
              <a:buSzPts val="1600"/>
              <a:buNone/>
            </a:pPr>
            <a:r>
              <a:rPr lang="en-US" dirty="0"/>
              <a:t>Reside in Balliol College</a:t>
            </a:r>
            <a:endParaRPr dirty="0"/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Clr>
                <a:srgbClr val="3B235F"/>
              </a:buClr>
              <a:buSzPts val="1600"/>
              <a:buNone/>
            </a:pPr>
            <a:r>
              <a:rPr lang="en-US" dirty="0"/>
              <a:t>Breakfast and dinner in college hall included</a:t>
            </a:r>
            <a:endParaRPr dirty="0"/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</a:pPr>
            <a:r>
              <a:rPr lang="en-US" dirty="0"/>
              <a:t>Access to the Bodleian Library</a:t>
            </a:r>
            <a:endParaRPr sz="21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" name="Google Shape;307;p31"/>
          <p:cNvPicPr preferRelativeResize="0">
            <a:picLocks noGrp="1"/>
          </p:cNvPicPr>
          <p:nvPr>
            <p:ph type="pic" idx="6"/>
          </p:nvPr>
        </p:nvPicPr>
        <p:blipFill rotWithShape="1">
          <a:blip r:embed="rId3">
            <a:alphaModFix/>
          </a:blip>
          <a:srcRect r="10"/>
          <a:stretch/>
        </p:blipFill>
        <p:spPr>
          <a:xfrm>
            <a:off x="0" y="0"/>
            <a:ext cx="6096000" cy="3429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08" name="Google Shape;308;p31"/>
          <p:cNvPicPr preferRelativeResize="0">
            <a:picLocks noGrp="1"/>
          </p:cNvPicPr>
          <p:nvPr>
            <p:ph type="pic" idx="2"/>
          </p:nvPr>
        </p:nvPicPr>
        <p:blipFill rotWithShape="1">
          <a:blip r:embed="rId4">
            <a:alphaModFix/>
          </a:blip>
          <a:srcRect t="8263" b="8263"/>
          <a:stretch/>
        </p:blipFill>
        <p:spPr>
          <a:xfrm>
            <a:off x="6096000" y="3439500"/>
            <a:ext cx="6096000" cy="3363300"/>
          </a:xfrm>
          <a:prstGeom prst="rect">
            <a:avLst/>
          </a:prstGeom>
          <a:noFill/>
          <a:ln>
            <a:noFill/>
          </a:ln>
        </p:spPr>
      </p:pic>
      <p:sp>
        <p:nvSpPr>
          <p:cNvPr id="309" name="Google Shape;309;p31"/>
          <p:cNvSpPr/>
          <p:nvPr/>
        </p:nvSpPr>
        <p:spPr>
          <a:xfrm flipH="1">
            <a:off x="3738000" y="-264550"/>
            <a:ext cx="2501400" cy="3698700"/>
          </a:xfrm>
          <a:prstGeom prst="rtTriangle">
            <a:avLst/>
          </a:prstGeom>
          <a:solidFill>
            <a:srgbClr val="3B235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0" name="Google Shape;310;p31"/>
          <p:cNvSpPr txBox="1">
            <a:spLocks noGrp="1"/>
          </p:cNvSpPr>
          <p:nvPr>
            <p:ph type="body" idx="1"/>
          </p:nvPr>
        </p:nvSpPr>
        <p:spPr>
          <a:xfrm>
            <a:off x="5578425" y="1000100"/>
            <a:ext cx="6677100" cy="250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</a:pPr>
            <a:r>
              <a:rPr lang="en-US" sz="1700" dirty="0"/>
              <a:t>CIEE Global Institute in London</a:t>
            </a:r>
            <a:br>
              <a:rPr lang="en-US" sz="1700" dirty="0"/>
            </a:br>
            <a:r>
              <a:rPr lang="en-US" sz="1700" dirty="0"/>
              <a:t>Located in Russell Square –  next to the British Museum </a:t>
            </a:r>
            <a:endParaRPr sz="1700" dirty="0"/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</a:pPr>
            <a:endParaRPr sz="1700" dirty="0"/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</a:pPr>
            <a:r>
              <a:rPr lang="en-US" sz="1700" dirty="0"/>
              <a:t>On-site support by CIEE, local faculty teaching courses.</a:t>
            </a:r>
            <a:endParaRPr sz="1700" dirty="0"/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</a:pPr>
            <a:endParaRPr sz="1700"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b="1" dirty="0">
                <a:solidFill>
                  <a:schemeClr val="accent4"/>
                </a:solidFill>
              </a:rPr>
              <a:t>Time in London: late September to early November</a:t>
            </a:r>
            <a:endParaRPr b="1" dirty="0">
              <a:solidFill>
                <a:schemeClr val="accent4"/>
              </a:solidFill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b="1" i="1" dirty="0">
                <a:solidFill>
                  <a:schemeClr val="accent4"/>
                </a:solidFill>
              </a:rPr>
              <a:t>Remember: the CLU course continues!</a:t>
            </a:r>
            <a:endParaRPr b="1" i="1" dirty="0">
              <a:solidFill>
                <a:schemeClr val="accent4"/>
              </a:solidFill>
            </a:endParaRPr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</a:pPr>
            <a:endParaRPr sz="1700" dirty="0"/>
          </a:p>
        </p:txBody>
      </p:sp>
      <p:sp>
        <p:nvSpPr>
          <p:cNvPr id="311" name="Google Shape;311;p31"/>
          <p:cNvSpPr txBox="1">
            <a:spLocks noGrp="1"/>
          </p:cNvSpPr>
          <p:nvPr>
            <p:ph type="body" idx="3"/>
          </p:nvPr>
        </p:nvSpPr>
        <p:spPr>
          <a:xfrm>
            <a:off x="6018750" y="172528"/>
            <a:ext cx="5219700" cy="652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</a:pPr>
            <a:r>
              <a:rPr lang="en-US"/>
              <a:t>London</a:t>
            </a:r>
            <a:endParaRPr/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</a:pPr>
            <a:endParaRPr/>
          </a:p>
        </p:txBody>
      </p:sp>
      <p:sp>
        <p:nvSpPr>
          <p:cNvPr id="312" name="Google Shape;312;p31"/>
          <p:cNvSpPr txBox="1">
            <a:spLocks noGrp="1"/>
          </p:cNvSpPr>
          <p:nvPr>
            <p:ph type="body" idx="4"/>
          </p:nvPr>
        </p:nvSpPr>
        <p:spPr>
          <a:xfrm>
            <a:off x="249729" y="3505700"/>
            <a:ext cx="5846271" cy="31797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None/>
            </a:pPr>
            <a:r>
              <a:rPr lang="en-US" dirty="0"/>
              <a:t>Option to take two courses or to participate </a:t>
            </a:r>
            <a:br>
              <a:rPr lang="en-US" dirty="0"/>
            </a:br>
            <a:r>
              <a:rPr lang="en-US" dirty="0"/>
              <a:t>in one course with linked internship. </a:t>
            </a:r>
            <a:endParaRPr dirty="0"/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None/>
            </a:pPr>
            <a:endParaRPr dirty="0"/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None/>
            </a:pPr>
            <a:r>
              <a:rPr lang="en-US" dirty="0"/>
              <a:t>Course offerings vary, but a range of courses are offered, including public health, management, international relations, literature, environmental science, and communications.</a:t>
            </a:r>
            <a:endParaRPr dirty="0"/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None/>
            </a:pPr>
            <a:endParaRPr dirty="0"/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None/>
            </a:pPr>
            <a:r>
              <a:rPr lang="en-US" dirty="0"/>
              <a:t>Courses are usually twice a week, Monday-Thursday.</a:t>
            </a:r>
            <a:br>
              <a:rPr lang="en-US" dirty="0"/>
            </a:br>
            <a:r>
              <a:rPr lang="en-US" dirty="0"/>
              <a:t>CIEE offers some optional excursions. The rest of your time is free to explore London! </a:t>
            </a:r>
            <a:endParaRPr dirty="0"/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None/>
            </a:pPr>
            <a:endParaRPr dirty="0"/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None/>
            </a:pPr>
            <a:r>
              <a:rPr lang="en-US" dirty="0"/>
              <a:t>Courses will be virtual or in-person, and you will join classmates from universities around the USA.</a:t>
            </a:r>
            <a:endParaRPr dirty="0"/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600"/>
              <a:buNone/>
            </a:pPr>
            <a:endParaRPr dirty="0"/>
          </a:p>
        </p:txBody>
      </p:sp>
      <p:sp>
        <p:nvSpPr>
          <p:cNvPr id="313" name="Google Shape;313;p31"/>
          <p:cNvSpPr/>
          <p:nvPr/>
        </p:nvSpPr>
        <p:spPr>
          <a:xfrm rot="10800000" flipH="1">
            <a:off x="6019800" y="3439500"/>
            <a:ext cx="1886400" cy="3429000"/>
          </a:xfrm>
          <a:prstGeom prst="rtTriangle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8" name="Google Shape;318;p32"/>
          <p:cNvPicPr preferRelativeResize="0">
            <a:picLocks noGrp="1"/>
          </p:cNvPicPr>
          <p:nvPr>
            <p:ph type="pic" idx="2"/>
          </p:nvPr>
        </p:nvPicPr>
        <p:blipFill rotWithShape="1">
          <a:blip r:embed="rId3">
            <a:alphaModFix/>
          </a:blip>
          <a:srcRect t="2867" b="40119"/>
          <a:stretch/>
        </p:blipFill>
        <p:spPr>
          <a:xfrm>
            <a:off x="712922" y="672921"/>
            <a:ext cx="10480500" cy="5512200"/>
          </a:xfrm>
          <a:prstGeom prst="rect">
            <a:avLst/>
          </a:prstGeom>
          <a:noFill/>
          <a:ln>
            <a:noFill/>
          </a:ln>
        </p:spPr>
      </p:pic>
      <p:sp>
        <p:nvSpPr>
          <p:cNvPr id="319" name="Google Shape;319;p32"/>
          <p:cNvSpPr/>
          <p:nvPr/>
        </p:nvSpPr>
        <p:spPr>
          <a:xfrm>
            <a:off x="-379550" y="2123269"/>
            <a:ext cx="12192000" cy="25005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0" name="Google Shape;320;p32"/>
          <p:cNvSpPr txBox="1">
            <a:spLocks noGrp="1"/>
          </p:cNvSpPr>
          <p:nvPr>
            <p:ph type="body" idx="1"/>
          </p:nvPr>
        </p:nvSpPr>
        <p:spPr>
          <a:xfrm>
            <a:off x="597200" y="2029525"/>
            <a:ext cx="4194900" cy="27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3B235F"/>
              </a:buClr>
              <a:buSzPts val="6600"/>
              <a:buNone/>
            </a:pPr>
            <a:r>
              <a:rPr lang="en-US" sz="3200"/>
              <a:t>Life in London</a:t>
            </a:r>
            <a:endParaRPr sz="2900"/>
          </a:p>
        </p:txBody>
      </p:sp>
      <p:sp>
        <p:nvSpPr>
          <p:cNvPr id="321" name="Google Shape;321;p32"/>
          <p:cNvSpPr txBox="1">
            <a:spLocks noGrp="1"/>
          </p:cNvSpPr>
          <p:nvPr>
            <p:ph type="body" idx="3"/>
          </p:nvPr>
        </p:nvSpPr>
        <p:spPr>
          <a:xfrm>
            <a:off x="6165025" y="2497225"/>
            <a:ext cx="4694700" cy="212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1000"/>
              </a:spcBef>
              <a:spcAft>
                <a:spcPts val="0"/>
              </a:spcAft>
              <a:buClr>
                <a:srgbClr val="3B235F"/>
              </a:buClr>
              <a:buSzPts val="1600"/>
              <a:buNone/>
            </a:pPr>
            <a:r>
              <a:rPr lang="en-US" dirty="0"/>
              <a:t>Excursions included:</a:t>
            </a:r>
            <a:endParaRPr dirty="0"/>
          </a:p>
          <a:p>
            <a:pPr marL="457200" lvl="0" indent="-330200" algn="l" rtl="0">
              <a:spcBef>
                <a:spcPts val="1000"/>
              </a:spcBef>
              <a:spcAft>
                <a:spcPts val="0"/>
              </a:spcAft>
              <a:buClr>
                <a:srgbClr val="3B235F"/>
              </a:buClr>
              <a:buSzPts val="1600"/>
              <a:buChar char="●"/>
            </a:pPr>
            <a:r>
              <a:rPr lang="en-US" dirty="0"/>
              <a:t>Two day trips </a:t>
            </a:r>
            <a:endParaRPr dirty="0"/>
          </a:p>
          <a:p>
            <a:pPr marL="457200" lvl="0" indent="-330200" algn="l" rtl="0">
              <a:spcBef>
                <a:spcPts val="0"/>
              </a:spcBef>
              <a:spcAft>
                <a:spcPts val="0"/>
              </a:spcAft>
              <a:buClr>
                <a:srgbClr val="3B235F"/>
              </a:buClr>
              <a:buSzPts val="1600"/>
              <a:buChar char="●"/>
            </a:pPr>
            <a:r>
              <a:rPr lang="en-US" dirty="0"/>
              <a:t>Two to three local excursions around London</a:t>
            </a:r>
            <a:br>
              <a:rPr lang="en-US" dirty="0"/>
            </a:br>
            <a:endParaRPr dirty="0"/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en-US" dirty="0"/>
              <a:t>London is a vibrant, international</a:t>
            </a:r>
            <a:br>
              <a:rPr lang="en-US" dirty="0"/>
            </a:br>
            <a:r>
              <a:rPr lang="en-US" dirty="0"/>
              <a:t>city with so much to do! </a:t>
            </a:r>
            <a:endParaRPr dirty="0"/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dirty="0"/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2100" dirty="0"/>
          </a:p>
        </p:txBody>
      </p:sp>
      <p:pic>
        <p:nvPicPr>
          <p:cNvPr id="322" name="Google Shape;322;p32" descr="A picture containing text&#10;&#10;Description automatically generated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8896875" y="6351074"/>
            <a:ext cx="2344773" cy="502050"/>
          </a:xfrm>
          <a:prstGeom prst="rect">
            <a:avLst/>
          </a:prstGeom>
          <a:noFill/>
          <a:ln>
            <a:noFill/>
          </a:ln>
        </p:spPr>
      </p:pic>
      <p:sp>
        <p:nvSpPr>
          <p:cNvPr id="323" name="Google Shape;323;p32"/>
          <p:cNvSpPr txBox="1">
            <a:spLocks noGrp="1"/>
          </p:cNvSpPr>
          <p:nvPr>
            <p:ph type="body" idx="3"/>
          </p:nvPr>
        </p:nvSpPr>
        <p:spPr>
          <a:xfrm>
            <a:off x="597200" y="2822000"/>
            <a:ext cx="4957500" cy="18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1000"/>
              </a:spcBef>
              <a:spcAft>
                <a:spcPts val="0"/>
              </a:spcAft>
              <a:buClr>
                <a:srgbClr val="3B235F"/>
              </a:buClr>
              <a:buSzPts val="1600"/>
              <a:buNone/>
            </a:pPr>
            <a:r>
              <a:rPr lang="en-US" dirty="0"/>
              <a:t>You will live in a modern residence hall with kitchenette</a:t>
            </a:r>
            <a:endParaRPr dirty="0"/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en-US" dirty="0"/>
              <a:t>CIEE is in Russell Square - easily within reach of the Tube (the subway) and the British Museum</a:t>
            </a:r>
            <a:endParaRPr dirty="0"/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</a:pPr>
            <a:endParaRPr sz="21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274</TotalTime>
  <Words>788</Words>
  <Application>Microsoft Office PowerPoint</Application>
  <PresentationFormat>Widescreen</PresentationFormat>
  <Paragraphs>109</Paragraphs>
  <Slides>12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7" baseType="lpstr">
      <vt:lpstr>Open Sans ExtraBold</vt:lpstr>
      <vt:lpstr>Montserrat</vt:lpstr>
      <vt:lpstr>Calibri</vt:lpstr>
      <vt:lpstr>Arial</vt:lpstr>
      <vt:lpstr>Office Theme</vt:lpstr>
      <vt:lpstr>Oxford Program 2026</vt:lpstr>
      <vt:lpstr>Program Structure</vt:lpstr>
      <vt:lpstr>Fall 2026 Faculty Leader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Oxford Program Application </vt:lpstr>
      <vt:lpstr>Contact Us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Oxford 2021</dc:title>
  <dc:creator>Sanchez, Christina</dc:creator>
  <cp:lastModifiedBy>Yates, Matthew</cp:lastModifiedBy>
  <cp:revision>28</cp:revision>
  <cp:lastPrinted>2024-10-14T23:01:45Z</cp:lastPrinted>
  <dcterms:modified xsi:type="dcterms:W3CDTF">2025-01-15T23:34:16Z</dcterms:modified>
</cp:coreProperties>
</file>