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7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embeddedFontLst>
    <p:embeddedFont>
      <p:font typeface="Raleway" panose="020B0604020202020204" charset="0"/>
      <p:regular r:id="rId10"/>
      <p:bold r:id="rId11"/>
      <p:italic r:id="rId12"/>
      <p:boldItalic r:id="rId13"/>
    </p:embeddedFont>
    <p:embeddedFont>
      <p:font typeface="Raleway Light" panose="020B0604020202020204" charset="0"/>
      <p:regular r:id="rId14"/>
      <p:bold r:id="rId15"/>
      <p:italic r:id="rId16"/>
      <p:boldItalic r:id="rId17"/>
    </p:embeddedFont>
    <p:embeddedFont>
      <p:font typeface="Raleway Medium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21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afa48c66a5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afa48c66a5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afa48c66a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afa48c66a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f0839046b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f0839046b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eda3f2f8c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eda3f2f8c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eda3f2f8c8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eda3f2f8c8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eda3f2f8c8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eda3f2f8c8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f2c69948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f2c69948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1" name="Google Shape;2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1480" y="6067310"/>
            <a:ext cx="751114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292608"/>
            <a:ext cx="8520600" cy="6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3200"/>
              <a:buNone/>
              <a:defRPr>
                <a:solidFill>
                  <a:srgbClr val="3B236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097280"/>
            <a:ext cx="8520600" cy="48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800"/>
              <a:buChar char="●"/>
              <a:defRPr>
                <a:solidFill>
                  <a:srgbClr val="3B2360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400"/>
              <a:buChar char="○"/>
              <a:defRPr>
                <a:solidFill>
                  <a:srgbClr val="3B2360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400"/>
              <a:buChar char="■"/>
              <a:defRPr>
                <a:solidFill>
                  <a:srgbClr val="3B2360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400"/>
              <a:buChar char="●"/>
              <a:defRPr>
                <a:solidFill>
                  <a:srgbClr val="3B2360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400"/>
              <a:buChar char="○"/>
              <a:defRPr>
                <a:solidFill>
                  <a:srgbClr val="3B2360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400"/>
              <a:buChar char="■"/>
              <a:defRPr>
                <a:solidFill>
                  <a:srgbClr val="3B2360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400"/>
              <a:buChar char="●"/>
              <a:defRPr>
                <a:solidFill>
                  <a:srgbClr val="3B2360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400"/>
              <a:buChar char="○"/>
              <a:defRPr>
                <a:solidFill>
                  <a:srgbClr val="3B2360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rgbClr val="3B2360"/>
              </a:buClr>
              <a:buSzPts val="1400"/>
              <a:buChar char="■"/>
              <a:defRPr>
                <a:solidFill>
                  <a:srgbClr val="3B236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311700" y="1097280"/>
            <a:ext cx="3999900" cy="46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400"/>
              <a:buChar char="●"/>
              <a:defRPr sz="1400">
                <a:solidFill>
                  <a:srgbClr val="3B2360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200"/>
              <a:buChar char="○"/>
              <a:defRPr sz="1200">
                <a:solidFill>
                  <a:srgbClr val="3B2360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200"/>
              <a:buChar char="■"/>
              <a:defRPr sz="1200">
                <a:solidFill>
                  <a:srgbClr val="3B2360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200"/>
              <a:buChar char="●"/>
              <a:defRPr sz="1200">
                <a:solidFill>
                  <a:srgbClr val="3B2360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200"/>
              <a:buChar char="○"/>
              <a:defRPr sz="1200">
                <a:solidFill>
                  <a:srgbClr val="3B2360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200"/>
              <a:buChar char="■"/>
              <a:defRPr sz="1200">
                <a:solidFill>
                  <a:srgbClr val="3B2360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200"/>
              <a:buChar char="●"/>
              <a:defRPr sz="1200">
                <a:solidFill>
                  <a:srgbClr val="3B2360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200"/>
              <a:buChar char="○"/>
              <a:defRPr sz="1200">
                <a:solidFill>
                  <a:srgbClr val="3B2360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3B2360"/>
              </a:buClr>
              <a:buSzPts val="1200"/>
              <a:buChar char="■"/>
              <a:defRPr sz="1200">
                <a:solidFill>
                  <a:srgbClr val="3B2360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4832400" y="1097280"/>
            <a:ext cx="3999900" cy="46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400"/>
              <a:buChar char="●"/>
              <a:defRPr sz="1400">
                <a:solidFill>
                  <a:srgbClr val="3B2360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200"/>
              <a:buChar char="○"/>
              <a:defRPr sz="1200">
                <a:solidFill>
                  <a:srgbClr val="3B2360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200"/>
              <a:buChar char="■"/>
              <a:defRPr sz="1200">
                <a:solidFill>
                  <a:srgbClr val="3B2360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200"/>
              <a:buChar char="●"/>
              <a:defRPr sz="1200">
                <a:solidFill>
                  <a:srgbClr val="3B2360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200"/>
              <a:buChar char="○"/>
              <a:defRPr sz="1200">
                <a:solidFill>
                  <a:srgbClr val="3B2360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200"/>
              <a:buChar char="■"/>
              <a:defRPr sz="1200">
                <a:solidFill>
                  <a:srgbClr val="3B2360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200"/>
              <a:buChar char="●"/>
              <a:defRPr sz="1200">
                <a:solidFill>
                  <a:srgbClr val="3B2360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200"/>
              <a:buChar char="○"/>
              <a:defRPr sz="1200">
                <a:solidFill>
                  <a:srgbClr val="3B2360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3B2360"/>
              </a:buClr>
              <a:buSzPts val="1200"/>
              <a:buChar char="■"/>
              <a:defRPr sz="1200">
                <a:solidFill>
                  <a:srgbClr val="3B2360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1480" y="6067310"/>
            <a:ext cx="751114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00" y="292608"/>
            <a:ext cx="8520600" cy="6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3200"/>
              <a:buNone/>
              <a:defRPr>
                <a:solidFill>
                  <a:srgbClr val="3B236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7" name="Google Shape;37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1480" y="6067310"/>
            <a:ext cx="751114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00" y="292608"/>
            <a:ext cx="8520600" cy="6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3200"/>
              <a:buNone/>
              <a:defRPr>
                <a:solidFill>
                  <a:srgbClr val="3B236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None/>
              <a:defRPr>
                <a:solidFill>
                  <a:srgbClr val="3B236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335275" y="868680"/>
            <a:ext cx="5486400" cy="457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4800"/>
              <a:buNone/>
              <a:defRPr sz="4800">
                <a:solidFill>
                  <a:srgbClr val="3B236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2" name="Google Shape;42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1480" y="6067310"/>
            <a:ext cx="751114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rgbClr val="6A4C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265500" y="1463040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4200"/>
              <a:buNone/>
              <a:defRPr sz="4200">
                <a:solidFill>
                  <a:srgbClr val="3B236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265500" y="3556240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100"/>
              <a:buNone/>
              <a:defRPr sz="2100" i="1">
                <a:solidFill>
                  <a:srgbClr val="3B236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 i="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 i="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 i="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 i="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 i="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 i="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 i="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 i="1"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9" name="Google Shape;49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1480" y="6067310"/>
            <a:ext cx="751114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608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3200"/>
              <a:buFont typeface="Raleway"/>
              <a:buNone/>
              <a:defRPr sz="3200" b="1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Font typeface="Raleway"/>
              <a:buNone/>
              <a:defRPr sz="2800" b="1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Font typeface="Raleway"/>
              <a:buNone/>
              <a:defRPr sz="2800" b="1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Font typeface="Raleway"/>
              <a:buNone/>
              <a:defRPr sz="2800" b="1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Font typeface="Raleway"/>
              <a:buNone/>
              <a:defRPr sz="2800" b="1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Font typeface="Raleway"/>
              <a:buNone/>
              <a:defRPr sz="2800" b="1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Font typeface="Raleway"/>
              <a:buNone/>
              <a:defRPr sz="2800" b="1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Font typeface="Raleway"/>
              <a:buNone/>
              <a:defRPr sz="2800" b="1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2800"/>
              <a:buFont typeface="Raleway"/>
              <a:buNone/>
              <a:defRPr sz="2800" b="1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097280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800"/>
              <a:buFont typeface="Raleway Medium"/>
              <a:buChar char="●"/>
              <a:defRPr sz="1800">
                <a:solidFill>
                  <a:srgbClr val="3B2360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400"/>
              <a:buFont typeface="Raleway"/>
              <a:buChar char="○"/>
              <a:defRPr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400"/>
              <a:buFont typeface="Raleway"/>
              <a:buChar char="■"/>
              <a:defRPr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400"/>
              <a:buFont typeface="Raleway"/>
              <a:buChar char="●"/>
              <a:defRPr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400"/>
              <a:buFont typeface="Raleway"/>
              <a:buChar char="○"/>
              <a:defRPr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400"/>
              <a:buFont typeface="Raleway"/>
              <a:buChar char="■"/>
              <a:defRPr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400"/>
              <a:buFont typeface="Raleway"/>
              <a:buChar char="●"/>
              <a:defRPr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3B2360"/>
              </a:buClr>
              <a:buSzPts val="1400"/>
              <a:buFont typeface="Raleway"/>
              <a:buChar char="○"/>
              <a:defRPr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3B2360"/>
              </a:buClr>
              <a:buSzPts val="1400"/>
              <a:buFont typeface="Raleway"/>
              <a:buChar char="■"/>
              <a:defRPr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800">
                <a:solidFill>
                  <a:srgbClr val="3B2360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1pPr>
            <a:lvl2pPr lvl="1" algn="r">
              <a:buNone/>
              <a:defRPr sz="800">
                <a:solidFill>
                  <a:srgbClr val="3B2360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2pPr>
            <a:lvl3pPr lvl="2" algn="r">
              <a:buNone/>
              <a:defRPr sz="800">
                <a:solidFill>
                  <a:srgbClr val="3B2360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3pPr>
            <a:lvl4pPr lvl="3" algn="r">
              <a:buNone/>
              <a:defRPr sz="800">
                <a:solidFill>
                  <a:srgbClr val="3B2360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4pPr>
            <a:lvl5pPr lvl="4" algn="r">
              <a:buNone/>
              <a:defRPr sz="800">
                <a:solidFill>
                  <a:srgbClr val="3B2360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5pPr>
            <a:lvl6pPr lvl="5" algn="r">
              <a:buNone/>
              <a:defRPr sz="800">
                <a:solidFill>
                  <a:srgbClr val="3B2360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6pPr>
            <a:lvl7pPr lvl="6" algn="r">
              <a:buNone/>
              <a:defRPr sz="800">
                <a:solidFill>
                  <a:srgbClr val="3B2360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7pPr>
            <a:lvl8pPr lvl="7" algn="r">
              <a:buNone/>
              <a:defRPr sz="800">
                <a:solidFill>
                  <a:srgbClr val="3B2360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8pPr>
            <a:lvl9pPr lvl="8" algn="r">
              <a:buNone/>
              <a:defRPr sz="800">
                <a:solidFill>
                  <a:srgbClr val="3B2360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lutheran.edu/student-lif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usports.com/landing/inde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lutheran.edu/students/education-abroad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lutheran.edu/students/career-service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lutheran.edu/mission-identity/campus-ministry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lutheran.edu/students/health-services/service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265500" y="1463040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Co- Curricular Offerings</a:t>
            </a:r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subTitle" idx="1"/>
          </p:nvPr>
        </p:nvSpPr>
        <p:spPr>
          <a:xfrm>
            <a:off x="265500" y="3556240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Current Major Focuses</a:t>
            </a:r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FFC222"/>
              </a:solidFill>
            </a:endParaRPr>
          </a:p>
          <a:p>
            <a:pPr marL="457200" lvl="0" indent="-323850" algn="l" rtl="0">
              <a:spcBef>
                <a:spcPts val="1600"/>
              </a:spcBef>
              <a:spcAft>
                <a:spcPts val="0"/>
              </a:spcAft>
              <a:buClr>
                <a:srgbClr val="FFC222"/>
              </a:buClr>
              <a:buSzPts val="1500"/>
              <a:buChar char="●"/>
            </a:pPr>
            <a:r>
              <a:rPr lang="en" sz="1500">
                <a:solidFill>
                  <a:srgbClr val="FFC222"/>
                </a:solidFill>
              </a:rPr>
              <a:t>Student Life </a:t>
            </a:r>
            <a:endParaRPr sz="1500">
              <a:solidFill>
                <a:srgbClr val="FFC222"/>
              </a:solidFill>
            </a:endParaRPr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Clr>
                <a:srgbClr val="FFC222"/>
              </a:buClr>
              <a:buSzPts val="1500"/>
              <a:buChar char="○"/>
            </a:pPr>
            <a:r>
              <a:rPr lang="en" sz="1500">
                <a:solidFill>
                  <a:srgbClr val="FFC222"/>
                </a:solidFill>
              </a:rPr>
              <a:t>Clubs &amp; Organizations</a:t>
            </a:r>
            <a:endParaRPr sz="1500">
              <a:solidFill>
                <a:srgbClr val="FFC222"/>
              </a:solidFill>
            </a:endParaRPr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Clr>
                <a:srgbClr val="FFC222"/>
              </a:buClr>
              <a:buSzPts val="1500"/>
              <a:buChar char="○"/>
            </a:pPr>
            <a:r>
              <a:rPr lang="en" sz="1500">
                <a:solidFill>
                  <a:srgbClr val="FFC222"/>
                </a:solidFill>
              </a:rPr>
              <a:t>Center for Culture and Inclusion</a:t>
            </a:r>
            <a:endParaRPr sz="1500">
              <a:solidFill>
                <a:srgbClr val="FFC222"/>
              </a:solidFill>
            </a:endParaRPr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Clr>
                <a:srgbClr val="FFC222"/>
              </a:buClr>
              <a:buSzPts val="1500"/>
              <a:buChar char="○"/>
            </a:pPr>
            <a:r>
              <a:rPr lang="en" sz="1500">
                <a:solidFill>
                  <a:srgbClr val="FFC222"/>
                </a:solidFill>
              </a:rPr>
              <a:t>HSI Programming</a:t>
            </a:r>
            <a:endParaRPr sz="1500">
              <a:solidFill>
                <a:srgbClr val="FFC222"/>
              </a:solidFill>
            </a:endParaRPr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Clr>
                <a:srgbClr val="FFC222"/>
              </a:buClr>
              <a:buSzPts val="1500"/>
              <a:buFont typeface="Raleway Medium"/>
              <a:buChar char="○"/>
            </a:pPr>
            <a:r>
              <a:rPr lang="en" sz="1500">
                <a:solidFill>
                  <a:srgbClr val="FFC222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Campus Life</a:t>
            </a:r>
            <a:endParaRPr sz="1500">
              <a:solidFill>
                <a:srgbClr val="FFC222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1371600" lvl="2" indent="-311150" algn="l" rtl="0">
              <a:spcBef>
                <a:spcPts val="0"/>
              </a:spcBef>
              <a:spcAft>
                <a:spcPts val="0"/>
              </a:spcAft>
              <a:buClr>
                <a:srgbClr val="FFC222"/>
              </a:buClr>
              <a:buSzPts val="1300"/>
              <a:buChar char="■"/>
            </a:pPr>
            <a:r>
              <a:rPr lang="en" sz="1300">
                <a:solidFill>
                  <a:srgbClr val="FFC222"/>
                </a:solidFill>
              </a:rPr>
              <a:t>Health, Safety &amp; Wellness</a:t>
            </a:r>
            <a:endParaRPr sz="1300">
              <a:solidFill>
                <a:srgbClr val="FFC222"/>
              </a:solidFill>
            </a:endParaRPr>
          </a:p>
          <a:p>
            <a:pPr marL="1371600" lvl="2" indent="-311150" algn="l" rtl="0">
              <a:spcBef>
                <a:spcPts val="0"/>
              </a:spcBef>
              <a:spcAft>
                <a:spcPts val="0"/>
              </a:spcAft>
              <a:buClr>
                <a:srgbClr val="FFC222"/>
              </a:buClr>
              <a:buSzPts val="1300"/>
              <a:buChar char="■"/>
            </a:pPr>
            <a:r>
              <a:rPr lang="en" sz="1300">
                <a:solidFill>
                  <a:srgbClr val="FFC222"/>
                </a:solidFill>
              </a:rPr>
              <a:t>Residential Life</a:t>
            </a:r>
            <a:endParaRPr sz="1500">
              <a:solidFill>
                <a:srgbClr val="FFC222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FFC222"/>
              </a:buClr>
              <a:buSzPts val="1500"/>
              <a:buChar char="●"/>
            </a:pPr>
            <a:r>
              <a:rPr lang="en" sz="1500">
                <a:solidFill>
                  <a:srgbClr val="FFC222"/>
                </a:solidFill>
              </a:rPr>
              <a:t>Athletics</a:t>
            </a:r>
            <a:endParaRPr sz="1500">
              <a:solidFill>
                <a:srgbClr val="FFC222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FFC222"/>
              </a:buClr>
              <a:buSzPts val="1500"/>
              <a:buChar char="●"/>
            </a:pPr>
            <a:r>
              <a:rPr lang="en" sz="1500">
                <a:solidFill>
                  <a:srgbClr val="FFC222"/>
                </a:solidFill>
              </a:rPr>
              <a:t>Study Abroad Programs</a:t>
            </a:r>
            <a:endParaRPr sz="1500">
              <a:solidFill>
                <a:srgbClr val="FFC222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FFC222"/>
              </a:buClr>
              <a:buSzPts val="1500"/>
              <a:buChar char="●"/>
            </a:pPr>
            <a:r>
              <a:rPr lang="en" sz="1500">
                <a:solidFill>
                  <a:srgbClr val="FFC222"/>
                </a:solidFill>
              </a:rPr>
              <a:t>Internship &amp; Research Opportunities</a:t>
            </a:r>
            <a:endParaRPr sz="1500">
              <a:solidFill>
                <a:srgbClr val="FFC222"/>
              </a:solidFill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rgbClr val="FFC222"/>
              </a:buClr>
              <a:buSzPts val="1300"/>
              <a:buChar char="○"/>
            </a:pPr>
            <a:r>
              <a:rPr lang="en" sz="1300">
                <a:solidFill>
                  <a:srgbClr val="FFC222"/>
                </a:solidFill>
              </a:rPr>
              <a:t>Academic overlap - true connection within academic learning and campus experience </a:t>
            </a:r>
            <a:endParaRPr sz="1300">
              <a:solidFill>
                <a:srgbClr val="FFC222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200">
              <a:solidFill>
                <a:srgbClr val="FFC222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FFC22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body" idx="1"/>
          </p:nvPr>
        </p:nvSpPr>
        <p:spPr>
          <a:xfrm>
            <a:off x="378425" y="1113605"/>
            <a:ext cx="3999900" cy="46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84 Clubs &amp; Organizations on Campus </a:t>
            </a:r>
            <a:r>
              <a:rPr lang="en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https://www.callutheran.edu/student-life/</a:t>
            </a:r>
            <a:r>
              <a:rPr lang="en"/>
              <a:t> </a:t>
            </a:r>
            <a:endParaRPr sz="150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Academics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Arts &amp; Entertainment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Business &amp; Marketing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Leadership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Student Government (ASCLUG)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aleway"/>
              <a:buChar char="-"/>
            </a:pPr>
            <a:r>
              <a:rPr lang="en" b="1">
                <a:latin typeface="Raleway"/>
                <a:ea typeface="Raleway"/>
                <a:cs typeface="Raleway"/>
                <a:sym typeface="Raleway"/>
              </a:rPr>
              <a:t>**Center for Cultural Engagement and Inclusion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Honor Societies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Publications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Campus Ministry 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Community Service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Sports &amp; Recreation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**13 “Centers” - often demonstrate overlap with academic subgroup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2"/>
          </p:nvPr>
        </p:nvSpPr>
        <p:spPr>
          <a:xfrm>
            <a:off x="4787800" y="882149"/>
            <a:ext cx="3999900" cy="53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Top Activities and Events </a:t>
            </a:r>
            <a:r>
              <a:rPr lang="en" sz="900"/>
              <a:t>(as described by our Admissions team- this is what is currently being highlighted to our prospective students)</a:t>
            </a:r>
            <a:r>
              <a:rPr lang="en"/>
              <a:t>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rPr>
              <a:t>Clubs:</a:t>
            </a:r>
            <a:endParaRPr sz="1100" b="1">
              <a:solidFill>
                <a:srgbClr val="3B236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100"/>
              <a:buFont typeface="Raleway"/>
              <a:buChar char="●"/>
            </a:pPr>
            <a:r>
              <a:rPr lang="en" sz="1100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rPr>
              <a:t>Improv troupe</a:t>
            </a:r>
            <a:endParaRPr sz="1100">
              <a:solidFill>
                <a:srgbClr val="3B236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100"/>
              <a:buFont typeface="Raleway"/>
              <a:buChar char="●"/>
            </a:pPr>
            <a:r>
              <a:rPr lang="en" sz="1100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rPr>
              <a:t>Her Campus</a:t>
            </a:r>
            <a:endParaRPr sz="1100">
              <a:solidFill>
                <a:srgbClr val="3B236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100"/>
              <a:buFont typeface="Raleway"/>
              <a:buChar char="●"/>
            </a:pPr>
            <a:r>
              <a:rPr lang="en" sz="1100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rPr>
              <a:t>Departmental Clubs (Psych Club, Business Major Club, Exercise Science Club, etc.)</a:t>
            </a:r>
            <a:endParaRPr sz="1100">
              <a:solidFill>
                <a:srgbClr val="3B236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100"/>
              <a:buFont typeface="Raleway"/>
              <a:buChar char="●"/>
            </a:pPr>
            <a:r>
              <a:rPr lang="en" sz="1100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rPr>
              <a:t>Kupa’a Club (Hawaii Club)</a:t>
            </a:r>
            <a:endParaRPr sz="1100">
              <a:solidFill>
                <a:srgbClr val="3B236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100"/>
              <a:buFont typeface="Raleway"/>
              <a:buChar char="●"/>
            </a:pPr>
            <a:r>
              <a:rPr lang="en" sz="1100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rPr>
              <a:t>Green Club (in conjunction with the CLU Seed garden)</a:t>
            </a:r>
            <a:endParaRPr sz="1100">
              <a:solidFill>
                <a:srgbClr val="3B236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100">
              <a:solidFill>
                <a:srgbClr val="3B236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rPr>
              <a:t>Activities:</a:t>
            </a:r>
            <a:endParaRPr sz="1100">
              <a:solidFill>
                <a:srgbClr val="3B236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100"/>
              <a:buFont typeface="Raleway"/>
              <a:buChar char="●"/>
            </a:pPr>
            <a:r>
              <a:rPr lang="en" sz="1100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rPr>
              <a:t>ASCLUG (Student Government) </a:t>
            </a:r>
            <a:endParaRPr sz="1100">
              <a:solidFill>
                <a:srgbClr val="3B236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100"/>
              <a:buFont typeface="Raleway"/>
              <a:buChar char="○"/>
            </a:pPr>
            <a:r>
              <a:rPr lang="en" sz="1100">
                <a:solidFill>
                  <a:srgbClr val="3B2360"/>
                </a:solidFill>
              </a:rPr>
              <a:t>Senate/Programs Board</a:t>
            </a:r>
            <a:endParaRPr sz="1100">
              <a:solidFill>
                <a:srgbClr val="3B2360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100"/>
              <a:buFont typeface="Raleway"/>
              <a:buChar char="●"/>
            </a:pPr>
            <a:r>
              <a:rPr lang="en" sz="1100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rPr>
              <a:t>Intramural Sports</a:t>
            </a:r>
            <a:endParaRPr sz="1100">
              <a:solidFill>
                <a:srgbClr val="3B236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100"/>
              <a:buFont typeface="Raleway"/>
              <a:buChar char="●"/>
            </a:pPr>
            <a:r>
              <a:rPr lang="en" sz="1100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rPr>
              <a:t>Events: </a:t>
            </a:r>
            <a:endParaRPr sz="1100">
              <a:solidFill>
                <a:srgbClr val="3B236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100"/>
              <a:buFont typeface="Raleway"/>
              <a:buChar char="○"/>
            </a:pPr>
            <a:r>
              <a:rPr lang="en" sz="1100">
                <a:solidFill>
                  <a:srgbClr val="3B2360"/>
                </a:solidFill>
              </a:rPr>
              <a:t>Homecoming Carnival</a:t>
            </a:r>
            <a:endParaRPr sz="1100">
              <a:solidFill>
                <a:srgbClr val="3B2360"/>
              </a:solidFill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100"/>
              <a:buFont typeface="Raleway"/>
              <a:buChar char="○"/>
            </a:pPr>
            <a:r>
              <a:rPr lang="en" sz="1100">
                <a:solidFill>
                  <a:srgbClr val="3B2360"/>
                </a:solidFill>
              </a:rPr>
              <a:t>Let it Snow </a:t>
            </a:r>
            <a:endParaRPr sz="1100">
              <a:solidFill>
                <a:srgbClr val="3B2360"/>
              </a:solidFill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100"/>
              <a:buFont typeface="Raleway"/>
              <a:buChar char="○"/>
            </a:pPr>
            <a:r>
              <a:rPr lang="en" sz="1100">
                <a:solidFill>
                  <a:srgbClr val="3B2360"/>
                </a:solidFill>
              </a:rPr>
              <a:t>Buh Bye Bash</a:t>
            </a:r>
            <a:endParaRPr sz="1100">
              <a:solidFill>
                <a:srgbClr val="3B2360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100"/>
              <a:buFont typeface="Raleway"/>
              <a:buChar char="●"/>
            </a:pPr>
            <a:r>
              <a:rPr lang="en" sz="1100">
                <a:solidFill>
                  <a:srgbClr val="3B2360"/>
                </a:solidFill>
                <a:latin typeface="Raleway"/>
                <a:ea typeface="Raleway"/>
                <a:cs typeface="Raleway"/>
                <a:sym typeface="Raleway"/>
              </a:rPr>
              <a:t>Leadership roles</a:t>
            </a:r>
            <a:endParaRPr sz="1100">
              <a:solidFill>
                <a:srgbClr val="3B236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100"/>
              <a:buFont typeface="Raleway"/>
              <a:buChar char="○"/>
            </a:pPr>
            <a:r>
              <a:rPr lang="en" sz="1100">
                <a:solidFill>
                  <a:srgbClr val="3B2360"/>
                </a:solidFill>
              </a:rPr>
              <a:t>Resident Advisor (RA)</a:t>
            </a:r>
            <a:endParaRPr sz="1100">
              <a:solidFill>
                <a:srgbClr val="3B2360"/>
              </a:solidFill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100"/>
              <a:buFont typeface="Raleway"/>
              <a:buChar char="○"/>
            </a:pPr>
            <a:r>
              <a:rPr lang="en" sz="1100">
                <a:solidFill>
                  <a:srgbClr val="3B2360"/>
                </a:solidFill>
              </a:rPr>
              <a:t>Peer Advisor (PA)</a:t>
            </a:r>
            <a:endParaRPr sz="1100">
              <a:solidFill>
                <a:srgbClr val="3B2360"/>
              </a:solidFill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100"/>
              <a:buFont typeface="Raleway"/>
              <a:buChar char="○"/>
            </a:pPr>
            <a:r>
              <a:rPr lang="en" sz="1100">
                <a:solidFill>
                  <a:srgbClr val="3B2360"/>
                </a:solidFill>
              </a:rPr>
              <a:t>Tour Guide (Presidential Host)</a:t>
            </a:r>
            <a:endParaRPr sz="1100">
              <a:solidFill>
                <a:srgbClr val="3B2360"/>
              </a:solidFill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1100"/>
              <a:buFont typeface="Raleway"/>
              <a:buChar char="○"/>
            </a:pPr>
            <a:r>
              <a:rPr lang="en" sz="1100">
                <a:solidFill>
                  <a:srgbClr val="3B2360"/>
                </a:solidFill>
              </a:rPr>
              <a:t>Ambassador</a:t>
            </a:r>
            <a:endParaRPr sz="1100">
              <a:solidFill>
                <a:srgbClr val="3B236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200"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/>
          </p:nvPr>
        </p:nvSpPr>
        <p:spPr>
          <a:xfrm>
            <a:off x="311700" y="292608"/>
            <a:ext cx="8520600" cy="6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Clubs &amp; Organizations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>
            <a:off x="311700" y="1097280"/>
            <a:ext cx="3999900" cy="46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NCAA Division 3 - SCIAC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22 Sports (11 male, 11 female) </a:t>
            </a:r>
            <a:endParaRPr/>
          </a:p>
          <a:p>
            <a:pPr marL="457200" lvl="0" indent="-304800" algn="l" rtl="0">
              <a:spcBef>
                <a:spcPts val="160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6 JV programs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One of few Men’s Volleyball 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One of few Women’s Lacrosse</a:t>
            </a: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500+ Student Athletes Annually </a:t>
            </a:r>
            <a:endParaRPr/>
          </a:p>
          <a:p>
            <a:pPr marL="457200" lvl="0" indent="-304800" algn="l" rtl="0">
              <a:spcBef>
                <a:spcPts val="160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25% of the student population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Consistently visible outside of our on campus community 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All current rosters are larger</a:t>
            </a: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Intramural &amp; Club Programs </a:t>
            </a:r>
            <a:r>
              <a:rPr lang="en" sz="1100"/>
              <a:t>(student life umbrella)</a:t>
            </a:r>
            <a:endParaRPr sz="1100"/>
          </a:p>
          <a:p>
            <a:pPr marL="457200" lvl="0" indent="-304800" algn="l" rtl="0">
              <a:spcBef>
                <a:spcPts val="160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Several annually that attract students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Opportunity to compete and engage on and off campus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Change based on level of involvement of current student population</a:t>
            </a: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body" idx="2"/>
          </p:nvPr>
        </p:nvSpPr>
        <p:spPr>
          <a:xfrm>
            <a:off x="4832400" y="1097275"/>
            <a:ext cx="3999900" cy="49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https://www.clusports.com/landing/index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>
                <a:latin typeface="Raleway"/>
                <a:ea typeface="Raleway"/>
                <a:cs typeface="Raleway"/>
                <a:sym typeface="Raleway"/>
              </a:rPr>
              <a:t>Beyond Sports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Offers work and learning opportunities for other groups/organizations</a:t>
            </a:r>
            <a:endParaRPr/>
          </a:p>
          <a:p>
            <a:pPr marL="457200" lvl="0" indent="-304800" algn="l" rtl="0">
              <a:spcBef>
                <a:spcPts val="160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Video production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Broadcasting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Work Study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Events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Fitness &amp; Wellness</a:t>
            </a: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Leadership Opportunities</a:t>
            </a:r>
            <a:endParaRPr/>
          </a:p>
          <a:p>
            <a:pPr marL="457200" lvl="0" indent="-304800" algn="l" rtl="0">
              <a:spcBef>
                <a:spcPts val="160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NCAA, SAAC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Club Officers</a:t>
            </a: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Ambassadors for CLU (always)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Engagement of campus population at events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title"/>
          </p:nvPr>
        </p:nvSpPr>
        <p:spPr>
          <a:xfrm>
            <a:off x="311700" y="292608"/>
            <a:ext cx="8520600" cy="6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Athletics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>
            <a:spLocks noGrp="1"/>
          </p:cNvSpPr>
          <p:nvPr>
            <p:ph type="body" idx="1"/>
          </p:nvPr>
        </p:nvSpPr>
        <p:spPr>
          <a:xfrm>
            <a:off x="311700" y="1097280"/>
            <a:ext cx="3999900" cy="46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200+ Students Annually Participate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33 Cal Lutheran Semester Programs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Faculty-Led Programs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Summer Programs (2 weeks to 2 months)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6 Continents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$30,000 Annually in Scholarships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body" idx="2"/>
          </p:nvPr>
        </p:nvSpPr>
        <p:spPr>
          <a:xfrm>
            <a:off x="4832400" y="1097280"/>
            <a:ext cx="3999900" cy="46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https://www.callutheran.edu/students/education-abroad/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>
                <a:latin typeface="Raleway"/>
                <a:ea typeface="Raleway"/>
                <a:cs typeface="Raleway"/>
                <a:sym typeface="Raleway"/>
              </a:rPr>
              <a:t>Center for Global Engagement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International Research Opportunities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International Internship Opportunities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Virtual Programs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title"/>
          </p:nvPr>
        </p:nvSpPr>
        <p:spPr>
          <a:xfrm>
            <a:off x="311700" y="292608"/>
            <a:ext cx="8520600" cy="6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Study Abroad Programs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body" idx="1"/>
          </p:nvPr>
        </p:nvSpPr>
        <p:spPr>
          <a:xfrm>
            <a:off x="311700" y="1097280"/>
            <a:ext cx="3999900" cy="46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aleway"/>
                <a:ea typeface="Raleway"/>
                <a:cs typeface="Raleway"/>
                <a:sym typeface="Raleway"/>
              </a:rPr>
              <a:t>Career Services</a:t>
            </a:r>
            <a:r>
              <a:rPr lang="en"/>
              <a:t> -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https://www.callutheran.edu/students/career-services/</a:t>
            </a:r>
            <a:r>
              <a:rPr lang="en"/>
              <a:t> </a:t>
            </a:r>
            <a:endParaRPr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Wide scope of events and intention to help students succeed in the future. 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Jobs &amp; Internship Support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Campus Postings (departmental)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Local Listings 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Non-profit internship programs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Events and Workshops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weekly programming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Resources at your fingertips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Career Advice and Path Guidance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Beyond time as a student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body" idx="2"/>
          </p:nvPr>
        </p:nvSpPr>
        <p:spPr>
          <a:xfrm>
            <a:off x="4832400" y="1097280"/>
            <a:ext cx="3999900" cy="46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Academic Focus Related - Professor Guided</a:t>
            </a:r>
            <a:endParaRPr/>
          </a:p>
          <a:p>
            <a:pPr marL="457200" lvl="0" indent="-304800" algn="l" rtl="0">
              <a:spcBef>
                <a:spcPts val="160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Published Research opportunities </a:t>
            </a: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Centers &amp; Institutes </a:t>
            </a:r>
            <a:endParaRPr/>
          </a:p>
          <a:p>
            <a:pPr marL="457200" lvl="0" indent="-304800" algn="l" rtl="0">
              <a:spcBef>
                <a:spcPts val="160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Specific co-curricular opportunities to be researched further</a:t>
            </a:r>
            <a:endParaRPr sz="1200"/>
          </a:p>
        </p:txBody>
      </p:sp>
      <p:sp>
        <p:nvSpPr>
          <p:cNvPr id="92" name="Google Shape;92;p16"/>
          <p:cNvSpPr txBox="1">
            <a:spLocks noGrp="1"/>
          </p:cNvSpPr>
          <p:nvPr>
            <p:ph type="title"/>
          </p:nvPr>
        </p:nvSpPr>
        <p:spPr>
          <a:xfrm>
            <a:off x="311700" y="292608"/>
            <a:ext cx="8520600" cy="6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Internship &amp; Research Opportunities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body" idx="1"/>
          </p:nvPr>
        </p:nvSpPr>
        <p:spPr>
          <a:xfrm>
            <a:off x="311700" y="1097280"/>
            <a:ext cx="3999900" cy="46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https://www.callutheran.edu/mission-identity/campus-ministry/</a:t>
            </a:r>
            <a:r>
              <a:rPr lang="en"/>
              <a:t>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Offering a variety ways organizations to connect with and engage. </a:t>
            </a:r>
            <a:endParaRPr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Worship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Interfaith Dialogue &amp; Allies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body" idx="2"/>
          </p:nvPr>
        </p:nvSpPr>
        <p:spPr>
          <a:xfrm>
            <a:off x="4795325" y="1097280"/>
            <a:ext cx="3999900" cy="46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**Is this what is or can set us apart? Leaning into the exploration of vocation here, along with vs. in spite of. </a:t>
            </a:r>
            <a:endParaRPr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Catholic Life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College Life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Community Cupboard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Delight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Fellowship of Christian Athletes (FCA)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Fishing Through Christ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Jewish Life - Hillel Club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Lord of Life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Muslim Student Association</a:t>
            </a:r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311700" y="292608"/>
            <a:ext cx="8520600" cy="6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Campus Ministry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>
            <a:spLocks noGrp="1"/>
          </p:cNvSpPr>
          <p:nvPr>
            <p:ph type="body" idx="1"/>
          </p:nvPr>
        </p:nvSpPr>
        <p:spPr>
          <a:xfrm>
            <a:off x="311700" y="1097280"/>
            <a:ext cx="3999900" cy="46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Health Services </a:t>
            </a:r>
            <a:r>
              <a:rPr lang="en" sz="1200" u="sng">
                <a:solidFill>
                  <a:schemeClr val="hlink"/>
                </a:solidFill>
                <a:hlinkClick r:id="rId3"/>
              </a:rPr>
              <a:t>https://www.callutheran.edu/students/health-services/services/</a:t>
            </a:r>
            <a:r>
              <a:rPr lang="en" sz="1200"/>
              <a:t> </a:t>
            </a:r>
            <a:endParaRPr sz="1200"/>
          </a:p>
          <a:p>
            <a:pPr marL="457200" lvl="0" indent="-304800" algn="l" rtl="0">
              <a:spcBef>
                <a:spcPts val="160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High Quality, Low Cost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Full Time Student Services</a:t>
            </a: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Counseling &amp; Psychological Services</a:t>
            </a:r>
            <a:endParaRPr/>
          </a:p>
          <a:p>
            <a:pPr marL="457200" lvl="0" indent="-304800" algn="l" rtl="0">
              <a:spcBef>
                <a:spcPts val="160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Individual &amp; Group Therapy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Relationship Therapy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Outreach &amp; Consultation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Connection with Resources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Programming</a:t>
            </a: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CARE Team &amp; SAFE Zone Allies</a:t>
            </a:r>
            <a:endParaRPr/>
          </a:p>
          <a:p>
            <a:pPr marL="457200" lvl="0" indent="-304800" algn="l" rtl="0">
              <a:spcBef>
                <a:spcPts val="160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groups/people specifically focused on being a support system in times of crisis</a:t>
            </a: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body" idx="2"/>
          </p:nvPr>
        </p:nvSpPr>
        <p:spPr>
          <a:xfrm>
            <a:off x="4832400" y="1097280"/>
            <a:ext cx="3999900" cy="46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Disability Support Services</a:t>
            </a:r>
            <a:endParaRPr/>
          </a:p>
          <a:p>
            <a:pPr marL="457200" lvl="0" indent="-304800" algn="l" rtl="0">
              <a:spcBef>
                <a:spcPts val="160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Accomodations in the academic realm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Accommodations in Housing 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“The Den” - in conjunction with Autism Center</a:t>
            </a: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Campus Safety</a:t>
            </a:r>
            <a:endParaRPr/>
          </a:p>
          <a:p>
            <a:pPr marL="457200" lvl="0" indent="-304800" algn="l" rtl="0">
              <a:spcBef>
                <a:spcPts val="160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24/7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Emergency Notifications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Need a Ride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Safety Programs</a:t>
            </a:r>
            <a:endParaRPr sz="12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Residence Life</a:t>
            </a:r>
            <a:endParaRPr/>
          </a:p>
          <a:p>
            <a:pPr marL="457200" lvl="0" indent="-304800" algn="l" rtl="0">
              <a:spcBef>
                <a:spcPts val="160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Housing Options &amp; Guarantee</a:t>
            </a:r>
            <a:endParaRPr sz="12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/>
              <a:t>Inclusive intentions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Living Learning Communities (LLC’s)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No cost parking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No cost laundry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-"/>
            </a:pPr>
            <a:r>
              <a:rPr lang="en" sz="1200"/>
              <a:t>Leadership Opportunities (Resident Assistant) </a:t>
            </a:r>
            <a:endParaRPr sz="1200"/>
          </a:p>
        </p:txBody>
      </p:sp>
      <p:sp>
        <p:nvSpPr>
          <p:cNvPr id="106" name="Google Shape;106;p18"/>
          <p:cNvSpPr txBox="1">
            <a:spLocks noGrp="1"/>
          </p:cNvSpPr>
          <p:nvPr>
            <p:ph type="title"/>
          </p:nvPr>
        </p:nvSpPr>
        <p:spPr>
          <a:xfrm>
            <a:off x="311700" y="292608"/>
            <a:ext cx="8520600" cy="6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Campus Life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694</Words>
  <Application>Microsoft Office PowerPoint</Application>
  <PresentationFormat>On-screen Show (4:3)</PresentationFormat>
  <Paragraphs>148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Raleway Light</vt:lpstr>
      <vt:lpstr>Raleway</vt:lpstr>
      <vt:lpstr>Raleway Medium</vt:lpstr>
      <vt:lpstr>Simple Light</vt:lpstr>
      <vt:lpstr>Co- Curricular Offerings</vt:lpstr>
      <vt:lpstr>Clubs &amp; Organizations</vt:lpstr>
      <vt:lpstr>Athletics</vt:lpstr>
      <vt:lpstr>Study Abroad Programs</vt:lpstr>
      <vt:lpstr>Internship &amp; Research Opportunities</vt:lpstr>
      <vt:lpstr>Campus Ministry</vt:lpstr>
      <vt:lpstr>Campus Life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Force: Institutional Differentiation</dc:title>
  <dc:creator>Ande, Taiwo</dc:creator>
  <cp:lastModifiedBy>Ande, Taiwo</cp:lastModifiedBy>
  <cp:revision>3</cp:revision>
  <dcterms:modified xsi:type="dcterms:W3CDTF">2021-11-04T01:27:40Z</dcterms:modified>
</cp:coreProperties>
</file>